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40"/>
  </p:notesMasterIdLst>
  <p:sldIdLst>
    <p:sldId id="415" r:id="rId2"/>
    <p:sldId id="350" r:id="rId3"/>
    <p:sldId id="352" r:id="rId4"/>
    <p:sldId id="353" r:id="rId5"/>
    <p:sldId id="356" r:id="rId6"/>
    <p:sldId id="394" r:id="rId7"/>
    <p:sldId id="393" r:id="rId8"/>
    <p:sldId id="361" r:id="rId9"/>
    <p:sldId id="395" r:id="rId10"/>
    <p:sldId id="371" r:id="rId11"/>
    <p:sldId id="392" r:id="rId12"/>
    <p:sldId id="373" r:id="rId13"/>
    <p:sldId id="396" r:id="rId14"/>
    <p:sldId id="397" r:id="rId15"/>
    <p:sldId id="398" r:id="rId16"/>
    <p:sldId id="399" r:id="rId17"/>
    <p:sldId id="400" r:id="rId18"/>
    <p:sldId id="374" r:id="rId19"/>
    <p:sldId id="401" r:id="rId20"/>
    <p:sldId id="402" r:id="rId21"/>
    <p:sldId id="413" r:id="rId22"/>
    <p:sldId id="403" r:id="rId23"/>
    <p:sldId id="404" r:id="rId24"/>
    <p:sldId id="377" r:id="rId25"/>
    <p:sldId id="405" r:id="rId26"/>
    <p:sldId id="407" r:id="rId27"/>
    <p:sldId id="408" r:id="rId28"/>
    <p:sldId id="414" r:id="rId29"/>
    <p:sldId id="380" r:id="rId30"/>
    <p:sldId id="409" r:id="rId31"/>
    <p:sldId id="381" r:id="rId32"/>
    <p:sldId id="382" r:id="rId33"/>
    <p:sldId id="410" r:id="rId34"/>
    <p:sldId id="411" r:id="rId35"/>
    <p:sldId id="387" r:id="rId36"/>
    <p:sldId id="412" r:id="rId37"/>
    <p:sldId id="391" r:id="rId38"/>
    <p:sldId id="351"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6BBF"/>
    <a:srgbClr val="003366"/>
    <a:srgbClr val="1F2933"/>
    <a:srgbClr val="FFFA00"/>
    <a:srgbClr val="176BBF"/>
    <a:srgbClr val="2AB700"/>
    <a:srgbClr val="83CE01"/>
    <a:srgbClr val="8B20BC"/>
    <a:srgbClr val="361D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p:cViewPr varScale="1">
        <p:scale>
          <a:sx n="97" d="100"/>
          <a:sy n="97" d="100"/>
        </p:scale>
        <p:origin x="86" y="4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7ABA84-F9E3-7F4E-9DBB-41BA60B66594}" type="datetimeFigureOut">
              <a:rPr lang="en-US" smtClean="0"/>
              <a:t>7/15/2026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67F62C-F9FC-D845-901A-08AF311C62BA}" type="slidenum">
              <a:rPr lang="en-US" smtClean="0"/>
              <a:t>‹#›</a:t>
            </a:fld>
            <a:endParaRPr lang="en-US"/>
          </a:p>
        </p:txBody>
      </p:sp>
    </p:spTree>
    <p:extLst>
      <p:ext uri="{BB962C8B-B14F-4D97-AF65-F5344CB8AC3E}">
        <p14:creationId xmlns:p14="http://schemas.microsoft.com/office/powerpoint/2010/main" val="1975379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F2AC3-C415-4952-A2DA-DC24E7AA6B63}"/>
              </a:ext>
            </a:extLst>
          </p:cNvPr>
          <p:cNvSpPr>
            <a:spLocks noGrp="1"/>
          </p:cNvSpPr>
          <p:nvPr>
            <p:ph type="ctrTitle"/>
          </p:nvPr>
        </p:nvSpPr>
        <p:spPr>
          <a:xfrm>
            <a:off x="658368" y="4718304"/>
            <a:ext cx="10899648" cy="658368"/>
          </a:xfrm>
          <a:prstGeom prst="rect">
            <a:avLst/>
          </a:prstGeom>
        </p:spPr>
        <p:txBody>
          <a:bodyPr anchor="b"/>
          <a:lstStyle>
            <a:lvl1pPr algn="ctr">
              <a:defRPr sz="3600">
                <a:solidFill>
                  <a:srgbClr val="003366"/>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4DD55655-1C8F-4CBD-B7D8-09F6F702E9BA}"/>
              </a:ext>
            </a:extLst>
          </p:cNvPr>
          <p:cNvSpPr>
            <a:spLocks noGrp="1"/>
          </p:cNvSpPr>
          <p:nvPr>
            <p:ph type="subTitle" idx="1"/>
          </p:nvPr>
        </p:nvSpPr>
        <p:spPr>
          <a:xfrm>
            <a:off x="658368" y="5330952"/>
            <a:ext cx="10899648" cy="356616"/>
          </a:xfrm>
          <a:prstGeom prst="rect">
            <a:avLst/>
          </a:prstGeom>
        </p:spPr>
        <p:txBody>
          <a:bodyPr/>
          <a:lstStyle>
            <a:lvl1pPr marL="0" indent="0" algn="ctr">
              <a:lnSpc>
                <a:spcPct val="100000"/>
              </a:lnSpc>
              <a:spcBef>
                <a:spcPts val="0"/>
              </a:spcBef>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a:extLst>
              <a:ext uri="{FF2B5EF4-FFF2-40B4-BE49-F238E27FC236}">
                <a16:creationId xmlns:a16="http://schemas.microsoft.com/office/drawing/2014/main" id="{44874337-3AC7-4F41-A7B1-D0A1F6AB595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TextBox 6">
            <a:extLst>
              <a:ext uri="{FF2B5EF4-FFF2-40B4-BE49-F238E27FC236}">
                <a16:creationId xmlns:a16="http://schemas.microsoft.com/office/drawing/2014/main" id="{E3EEC0D1-2453-4599-A5E7-DE88246DE909}"/>
              </a:ext>
            </a:extLst>
          </p:cNvPr>
          <p:cNvSpPr txBox="1"/>
          <p:nvPr userDrawn="1"/>
        </p:nvSpPr>
        <p:spPr>
          <a:xfrm>
            <a:off x="838200" y="6311900"/>
            <a:ext cx="5885329" cy="400110"/>
          </a:xfrm>
          <a:prstGeom prst="rect">
            <a:avLst/>
          </a:prstGeom>
          <a:solidFill>
            <a:srgbClr val="166BBF"/>
          </a:solidFill>
        </p:spPr>
        <p:txBody>
          <a:bodyPr wrap="square" rtlCol="0">
            <a:spAutoFit/>
          </a:bodyPr>
          <a:lstStyle/>
          <a:p>
            <a:r>
              <a:rPr lang="en-US" sz="10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isee</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systems </a:t>
            </a:r>
            <a:r>
              <a:rPr lang="en-US" sz="10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inc</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 (603) 448-4990 | www.iseesystems.com</a:t>
            </a:r>
          </a:p>
          <a:p>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24 Hanover St, Suite 8A | Lebanon, NH 03766 | USA</a:t>
            </a:r>
          </a:p>
        </p:txBody>
      </p:sp>
      <p:sp>
        <p:nvSpPr>
          <p:cNvPr id="8" name="Picture Placeholder 7">
            <a:extLst>
              <a:ext uri="{FF2B5EF4-FFF2-40B4-BE49-F238E27FC236}">
                <a16:creationId xmlns:a16="http://schemas.microsoft.com/office/drawing/2014/main" id="{1D8E48C3-ACD6-4857-B456-D87A4A4ECE37}"/>
              </a:ext>
            </a:extLst>
          </p:cNvPr>
          <p:cNvSpPr>
            <a:spLocks noGrp="1"/>
          </p:cNvSpPr>
          <p:nvPr>
            <p:ph type="pic" sz="quarter" idx="12"/>
          </p:nvPr>
        </p:nvSpPr>
        <p:spPr>
          <a:xfrm>
            <a:off x="0" y="0"/>
            <a:ext cx="12198096" cy="4242816"/>
          </a:xfrm>
          <a:solidFill>
            <a:schemeClr val="bg1"/>
          </a:solidFill>
        </p:spPr>
        <p:txBody>
          <a:bodyPr/>
          <a:lstStyle/>
          <a:p>
            <a:r>
              <a:rPr lang="en-US" dirty="0"/>
              <a:t>Click icon to add picture</a:t>
            </a:r>
          </a:p>
        </p:txBody>
      </p:sp>
    </p:spTree>
    <p:extLst>
      <p:ext uri="{BB962C8B-B14F-4D97-AF65-F5344CB8AC3E}">
        <p14:creationId xmlns:p14="http://schemas.microsoft.com/office/powerpoint/2010/main" val="294842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B916A3-4A88-48B0-84BF-AE462423602F}"/>
              </a:ext>
            </a:extLst>
          </p:cNvPr>
          <p:cNvSpPr>
            <a:spLocks noGrp="1"/>
          </p:cNvSpPr>
          <p:nvPr>
            <p:ph idx="1"/>
          </p:nvPr>
        </p:nvSpPr>
        <p:spPr>
          <a:xfrm>
            <a:off x="838200" y="857436"/>
            <a:ext cx="10515600" cy="5207187"/>
          </a:xfrm>
          <a:prstGeom prst="rect">
            <a:avLst/>
          </a:prstGeom>
        </p:spPr>
        <p:txBody>
          <a:bodyPr>
            <a:normAutofit/>
          </a:bodyPr>
          <a:lstStyle>
            <a:lvl1pPr>
              <a:lnSpc>
                <a:spcPct val="100000"/>
              </a:lnSpc>
              <a:spcBef>
                <a:spcPts val="1000"/>
              </a:spcBef>
              <a:defRPr sz="2800" b="0" i="0">
                <a:solidFill>
                  <a:srgbClr val="003366"/>
                </a:solidFill>
                <a:latin typeface="Open Sans Light" charset="0"/>
                <a:ea typeface="Open Sans Light" charset="0"/>
                <a:cs typeface="Open Sans Light" charset="0"/>
              </a:defRPr>
            </a:lvl1pPr>
            <a:lvl2pPr>
              <a:lnSpc>
                <a:spcPct val="100000"/>
              </a:lnSpc>
              <a:spcBef>
                <a:spcPts val="1000"/>
              </a:spcBef>
              <a:defRPr sz="2500" b="0" i="0">
                <a:solidFill>
                  <a:srgbClr val="003366"/>
                </a:solidFill>
                <a:latin typeface="Open Sans Light" charset="0"/>
                <a:ea typeface="Open Sans Light" charset="0"/>
                <a:cs typeface="Open Sans Light" charset="0"/>
              </a:defRPr>
            </a:lvl2pPr>
            <a:lvl3pPr>
              <a:lnSpc>
                <a:spcPct val="100000"/>
              </a:lnSpc>
              <a:spcBef>
                <a:spcPts val="1000"/>
              </a:spcBef>
              <a:defRPr sz="2200" b="0" i="0">
                <a:solidFill>
                  <a:srgbClr val="003366"/>
                </a:solidFill>
                <a:latin typeface="Open Sans Light" charset="0"/>
                <a:ea typeface="Open Sans Light" charset="0"/>
                <a:cs typeface="Open Sans Light" charset="0"/>
              </a:defRPr>
            </a:lvl3pPr>
            <a:lvl4pPr>
              <a:lnSpc>
                <a:spcPct val="100000"/>
              </a:lnSpc>
              <a:spcBef>
                <a:spcPts val="1000"/>
              </a:spcBef>
              <a:defRPr sz="1900" b="0" i="0">
                <a:solidFill>
                  <a:srgbClr val="003366"/>
                </a:solidFill>
                <a:latin typeface="Open Sans Light" charset="0"/>
                <a:ea typeface="Open Sans Light" charset="0"/>
                <a:cs typeface="Open Sans Light" charset="0"/>
              </a:defRPr>
            </a:lvl4pPr>
            <a:lvl5pPr>
              <a:lnSpc>
                <a:spcPct val="100000"/>
              </a:lnSpc>
              <a:spcBef>
                <a:spcPts val="1000"/>
              </a:spcBef>
              <a:defRPr sz="1700" b="0" i="0">
                <a:solidFill>
                  <a:srgbClr val="003366"/>
                </a:solidFill>
                <a:latin typeface="Open Sans Light" charset="0"/>
                <a:ea typeface="Open Sans Light" charset="0"/>
                <a:cs typeface="Open Sans Light"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8222B015-A419-4E19-9906-9EA09F58A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8" name="Title Placeholder 1">
            <a:extLst>
              <a:ext uri="{FF2B5EF4-FFF2-40B4-BE49-F238E27FC236}">
                <a16:creationId xmlns:a16="http://schemas.microsoft.com/office/drawing/2014/main" id="{FBFD0C22-ACF3-4349-8B9E-4F7126F4BC80}"/>
              </a:ext>
            </a:extLst>
          </p:cNvPr>
          <p:cNvSpPr>
            <a:spLocks noGrp="1"/>
          </p:cNvSpPr>
          <p:nvPr>
            <p:ph type="title"/>
          </p:nvPr>
        </p:nvSpPr>
        <p:spPr>
          <a:xfrm>
            <a:off x="851647" y="119631"/>
            <a:ext cx="10502153" cy="414754"/>
          </a:xfrm>
          <a:prstGeom prst="rect">
            <a:avLst/>
          </a:prstGeom>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20478957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86389B-9E8B-489A-928A-4FBC043AE51A}"/>
              </a:ext>
            </a:extLst>
          </p:cNvPr>
          <p:cNvSpPr>
            <a:spLocks noGrp="1"/>
          </p:cNvSpPr>
          <p:nvPr>
            <p:ph sz="half" idx="1"/>
          </p:nvPr>
        </p:nvSpPr>
        <p:spPr>
          <a:xfrm>
            <a:off x="851647" y="949324"/>
            <a:ext cx="5181600" cy="49942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1145C6F-BB7B-472D-B21C-9D2BDBD463C1}"/>
              </a:ext>
            </a:extLst>
          </p:cNvPr>
          <p:cNvSpPr>
            <a:spLocks noGrp="1"/>
          </p:cNvSpPr>
          <p:nvPr>
            <p:ph sz="half" idx="2"/>
          </p:nvPr>
        </p:nvSpPr>
        <p:spPr>
          <a:xfrm>
            <a:off x="6172200" y="949325"/>
            <a:ext cx="5181600" cy="499427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F24FD09F-DA3F-447F-808C-F19382DAAC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8" name="Title Placeholder 1">
            <a:extLst>
              <a:ext uri="{FF2B5EF4-FFF2-40B4-BE49-F238E27FC236}">
                <a16:creationId xmlns:a16="http://schemas.microsoft.com/office/drawing/2014/main" id="{FBFD0C22-ACF3-4349-8B9E-4F7126F4BC80}"/>
              </a:ext>
            </a:extLst>
          </p:cNvPr>
          <p:cNvSpPr>
            <a:spLocks noGrp="1"/>
          </p:cNvSpPr>
          <p:nvPr>
            <p:ph type="title"/>
          </p:nvPr>
        </p:nvSpPr>
        <p:spPr>
          <a:xfrm>
            <a:off x="851647" y="119631"/>
            <a:ext cx="10502153" cy="414754"/>
          </a:xfrm>
          <a:prstGeom prst="rect">
            <a:avLst/>
          </a:prstGeom>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2579679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F045017-4F76-429A-BFE7-6FF9B1A8A04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Title Placeholder 1">
            <a:extLst>
              <a:ext uri="{FF2B5EF4-FFF2-40B4-BE49-F238E27FC236}">
                <a16:creationId xmlns:a16="http://schemas.microsoft.com/office/drawing/2014/main" id="{FBFD0C22-ACF3-4349-8B9E-4F7126F4BC80}"/>
              </a:ext>
            </a:extLst>
          </p:cNvPr>
          <p:cNvSpPr>
            <a:spLocks noGrp="1"/>
          </p:cNvSpPr>
          <p:nvPr>
            <p:ph type="title"/>
          </p:nvPr>
        </p:nvSpPr>
        <p:spPr>
          <a:xfrm>
            <a:off x="851647" y="119631"/>
            <a:ext cx="10502153" cy="414754"/>
          </a:xfrm>
          <a:prstGeom prst="rect">
            <a:avLst/>
          </a:prstGeom>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2409966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B916A3-4A88-48B0-84BF-AE462423602F}"/>
              </a:ext>
            </a:extLst>
          </p:cNvPr>
          <p:cNvSpPr>
            <a:spLocks noGrp="1"/>
          </p:cNvSpPr>
          <p:nvPr>
            <p:ph idx="1"/>
          </p:nvPr>
        </p:nvSpPr>
        <p:spPr>
          <a:xfrm>
            <a:off x="838200" y="857436"/>
            <a:ext cx="10515600" cy="5207187"/>
          </a:xfrm>
          <a:prstGeom prst="rect">
            <a:avLst/>
          </a:prstGeom>
        </p:spPr>
        <p:txBody>
          <a:bodyPr>
            <a:normAutofit/>
          </a:bodyPr>
          <a:lstStyle>
            <a:lvl1pPr>
              <a:lnSpc>
                <a:spcPct val="100000"/>
              </a:lnSpc>
              <a:spcBef>
                <a:spcPts val="1000"/>
              </a:spcBef>
              <a:defRPr sz="2800" b="0" i="0">
                <a:solidFill>
                  <a:srgbClr val="003366"/>
                </a:solidFill>
                <a:latin typeface="Open Sans Light" charset="0"/>
                <a:ea typeface="Open Sans Light" charset="0"/>
                <a:cs typeface="Open Sans Light" charset="0"/>
              </a:defRPr>
            </a:lvl1pPr>
            <a:lvl2pPr marL="685800" indent="-228600">
              <a:lnSpc>
                <a:spcPct val="100000"/>
              </a:lnSpc>
              <a:spcBef>
                <a:spcPts val="1000"/>
              </a:spcBef>
              <a:buFont typeface="Open Sans Light" panose="020B0306030504020204" pitchFamily="34" charset="0"/>
              <a:buChar char="-"/>
              <a:defRPr sz="2500" b="0" i="0">
                <a:solidFill>
                  <a:srgbClr val="003366"/>
                </a:solidFill>
                <a:latin typeface="Open Sans Light" charset="0"/>
                <a:ea typeface="Open Sans Light" charset="0"/>
                <a:cs typeface="Open Sans Light" charset="0"/>
              </a:defRPr>
            </a:lvl2pPr>
            <a:lvl3pPr marL="1143000" indent="-228600">
              <a:lnSpc>
                <a:spcPct val="100000"/>
              </a:lnSpc>
              <a:spcBef>
                <a:spcPts val="1000"/>
              </a:spcBef>
              <a:buFont typeface="Wingdings" panose="05000000000000000000" pitchFamily="2" charset="2"/>
              <a:buChar char="§"/>
              <a:defRPr sz="2200" b="0" i="0">
                <a:solidFill>
                  <a:srgbClr val="003366"/>
                </a:solidFill>
                <a:latin typeface="Open Sans Light" charset="0"/>
                <a:ea typeface="Open Sans Light" charset="0"/>
                <a:cs typeface="Open Sans Light" charset="0"/>
              </a:defRPr>
            </a:lvl3pPr>
            <a:lvl4pPr>
              <a:lnSpc>
                <a:spcPct val="100000"/>
              </a:lnSpc>
              <a:spcBef>
                <a:spcPts val="1000"/>
              </a:spcBef>
              <a:defRPr sz="1900" b="0" i="0">
                <a:solidFill>
                  <a:srgbClr val="003366"/>
                </a:solidFill>
                <a:latin typeface="Open Sans Light" charset="0"/>
                <a:ea typeface="Open Sans Light" charset="0"/>
                <a:cs typeface="Open Sans Light" charset="0"/>
              </a:defRPr>
            </a:lvl4pPr>
            <a:lvl5pPr>
              <a:lnSpc>
                <a:spcPct val="100000"/>
              </a:lnSpc>
              <a:spcBef>
                <a:spcPts val="1000"/>
              </a:spcBef>
              <a:defRPr sz="1700" b="0" i="0">
                <a:solidFill>
                  <a:srgbClr val="003366"/>
                </a:solidFill>
                <a:latin typeface="Open Sans Light" charset="0"/>
                <a:ea typeface="Open Sans Light" charset="0"/>
                <a:cs typeface="Open Sans Light"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8222B015-A419-4E19-9906-9EA09F58A9B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8" name="Title Placeholder 1">
            <a:extLst>
              <a:ext uri="{FF2B5EF4-FFF2-40B4-BE49-F238E27FC236}">
                <a16:creationId xmlns:a16="http://schemas.microsoft.com/office/drawing/2014/main" id="{FBFD0C22-ACF3-4349-8B9E-4F7126F4BC80}"/>
              </a:ext>
            </a:extLst>
          </p:cNvPr>
          <p:cNvSpPr>
            <a:spLocks noGrp="1"/>
          </p:cNvSpPr>
          <p:nvPr>
            <p:ph type="title"/>
          </p:nvPr>
        </p:nvSpPr>
        <p:spPr>
          <a:xfrm>
            <a:off x="851647" y="119631"/>
            <a:ext cx="10502153" cy="41475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7" name="TextBox 6">
            <a:extLst>
              <a:ext uri="{FF2B5EF4-FFF2-40B4-BE49-F238E27FC236}">
                <a16:creationId xmlns:a16="http://schemas.microsoft.com/office/drawing/2014/main" id="{638818A9-5F8B-4D5F-A3F4-AFB095EE5557}"/>
              </a:ext>
            </a:extLst>
          </p:cNvPr>
          <p:cNvSpPr txBox="1"/>
          <p:nvPr userDrawn="1"/>
        </p:nvSpPr>
        <p:spPr>
          <a:xfrm>
            <a:off x="841248" y="6352142"/>
            <a:ext cx="2743200" cy="369332"/>
          </a:xfrm>
          <a:prstGeom prst="rect">
            <a:avLst/>
          </a:prstGeom>
          <a:noFill/>
        </p:spPr>
        <p:txBody>
          <a:bodyPr wrap="none" rtlCol="0">
            <a:spAutoFit/>
          </a:bodyPr>
          <a:lstStyle/>
          <a:p>
            <a:fld id="{3A553A72-1B92-4E37-AE31-ED20886488C7}" type="slidenum">
              <a:rPr lang="en-US" smtClean="0">
                <a:solidFill>
                  <a:schemeClr val="bg1"/>
                </a:solidFill>
              </a:rPr>
              <a:pPr/>
              <a:t>‹#›</a:t>
            </a:fld>
            <a:endParaRPr lang="en-US" dirty="0">
              <a:solidFill>
                <a:schemeClr val="bg1"/>
              </a:solidFill>
            </a:endParaRPr>
          </a:p>
        </p:txBody>
      </p:sp>
      <p:sp>
        <p:nvSpPr>
          <p:cNvPr id="9" name="TextBox 8">
            <a:extLst>
              <a:ext uri="{FF2B5EF4-FFF2-40B4-BE49-F238E27FC236}">
                <a16:creationId xmlns:a16="http://schemas.microsoft.com/office/drawing/2014/main" id="{5AB50CBA-5D31-4B20-8C67-D9B7FCD16B6B}"/>
              </a:ext>
            </a:extLst>
          </p:cNvPr>
          <p:cNvSpPr txBox="1"/>
          <p:nvPr userDrawn="1"/>
        </p:nvSpPr>
        <p:spPr>
          <a:xfrm>
            <a:off x="7499047" y="6296290"/>
            <a:ext cx="2409506" cy="461665"/>
          </a:xfrm>
          <a:prstGeom prst="rect">
            <a:avLst/>
          </a:prstGeom>
          <a:noFill/>
        </p:spPr>
        <p:txBody>
          <a:bodyPr wrap="none" rtlCol="0">
            <a:spAutoFit/>
          </a:bodyPr>
          <a:lstStyle/>
          <a:p>
            <a:r>
              <a:rPr lang="en-US" sz="1200" dirty="0">
                <a:solidFill>
                  <a:schemeClr val="bg1"/>
                </a:solidFill>
              </a:rPr>
              <a:t>Copyright © 2026 </a:t>
            </a:r>
            <a:r>
              <a:rPr lang="en-US" sz="1200" dirty="0" err="1">
                <a:solidFill>
                  <a:schemeClr val="bg1"/>
                </a:solidFill>
              </a:rPr>
              <a:t>isee</a:t>
            </a:r>
            <a:r>
              <a:rPr lang="en-US" sz="1200" dirty="0">
                <a:solidFill>
                  <a:schemeClr val="bg1"/>
                </a:solidFill>
              </a:rPr>
              <a:t> systems, inc.</a:t>
            </a:r>
          </a:p>
          <a:p>
            <a:r>
              <a:rPr lang="en-US" sz="1200" dirty="0">
                <a:solidFill>
                  <a:schemeClr val="bg1"/>
                </a:solidFill>
              </a:rPr>
              <a:t>All rights reserved.</a:t>
            </a:r>
          </a:p>
        </p:txBody>
      </p:sp>
    </p:spTree>
    <p:extLst>
      <p:ext uri="{BB962C8B-B14F-4D97-AF65-F5344CB8AC3E}">
        <p14:creationId xmlns:p14="http://schemas.microsoft.com/office/powerpoint/2010/main" val="2123247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ED448-45CC-49DE-A5AE-3AE081468C46}"/>
              </a:ext>
            </a:extLst>
          </p:cNvPr>
          <p:cNvSpPr>
            <a:spLocks noGrp="1"/>
          </p:cNvSpPr>
          <p:nvPr>
            <p:ph type="title"/>
          </p:nvPr>
        </p:nvSpPr>
        <p:spPr>
          <a:xfrm>
            <a:off x="838200" y="1112838"/>
            <a:ext cx="10515600" cy="2852737"/>
          </a:xfrm>
          <a:prstGeom prst="rect">
            <a:avLst/>
          </a:prstGeom>
        </p:spPr>
        <p:txBody>
          <a:bodyPr anchor="b"/>
          <a:lstStyle>
            <a:lvl1pPr algn="l">
              <a:defRPr sz="4400">
                <a:solidFill>
                  <a:srgbClr val="003366"/>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86CF055-012B-4931-9597-6BA76BB10350}"/>
              </a:ext>
            </a:extLst>
          </p:cNvPr>
          <p:cNvSpPr>
            <a:spLocks noGrp="1"/>
          </p:cNvSpPr>
          <p:nvPr>
            <p:ph type="body" idx="1"/>
          </p:nvPr>
        </p:nvSpPr>
        <p:spPr>
          <a:xfrm>
            <a:off x="838200" y="4055269"/>
            <a:ext cx="10515600" cy="1500187"/>
          </a:xfrm>
          <a:prstGeom prst="rect">
            <a:avLst/>
          </a:prstGeom>
        </p:spPr>
        <p:txBody>
          <a:bodyPr/>
          <a:lstStyle>
            <a:lvl1pPr marL="0" indent="0">
              <a:buNone/>
              <a:defRPr sz="2400">
                <a:solidFill>
                  <a:srgbClr val="00336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37C537BC-2850-4F51-93FE-9D8F693007A6}"/>
              </a:ext>
            </a:extLst>
          </p:cNvPr>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4134631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86389B-9E8B-489A-928A-4FBC043AE51A}"/>
              </a:ext>
            </a:extLst>
          </p:cNvPr>
          <p:cNvSpPr>
            <a:spLocks noGrp="1"/>
          </p:cNvSpPr>
          <p:nvPr>
            <p:ph sz="half" idx="1"/>
          </p:nvPr>
        </p:nvSpPr>
        <p:spPr>
          <a:xfrm>
            <a:off x="851647" y="949324"/>
            <a:ext cx="5181600" cy="49942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1145C6F-BB7B-472D-B21C-9D2BDBD463C1}"/>
              </a:ext>
            </a:extLst>
          </p:cNvPr>
          <p:cNvSpPr>
            <a:spLocks noGrp="1"/>
          </p:cNvSpPr>
          <p:nvPr>
            <p:ph sz="half" idx="2"/>
          </p:nvPr>
        </p:nvSpPr>
        <p:spPr>
          <a:xfrm>
            <a:off x="6172200" y="949325"/>
            <a:ext cx="5181600" cy="499427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F24FD09F-DA3F-447F-808C-F19382DAAC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8" name="Title Placeholder 1">
            <a:extLst>
              <a:ext uri="{FF2B5EF4-FFF2-40B4-BE49-F238E27FC236}">
                <a16:creationId xmlns:a16="http://schemas.microsoft.com/office/drawing/2014/main" id="{FBFD0C22-ACF3-4349-8B9E-4F7126F4BC80}"/>
              </a:ext>
            </a:extLst>
          </p:cNvPr>
          <p:cNvSpPr>
            <a:spLocks noGrp="1"/>
          </p:cNvSpPr>
          <p:nvPr>
            <p:ph type="title"/>
          </p:nvPr>
        </p:nvSpPr>
        <p:spPr>
          <a:xfrm>
            <a:off x="851647" y="119631"/>
            <a:ext cx="10502153" cy="41475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7" name="TextBox 6">
            <a:extLst>
              <a:ext uri="{FF2B5EF4-FFF2-40B4-BE49-F238E27FC236}">
                <a16:creationId xmlns:a16="http://schemas.microsoft.com/office/drawing/2014/main" id="{D5B7E7F0-3549-43B3-9DBC-CA1A765176EB}"/>
              </a:ext>
            </a:extLst>
          </p:cNvPr>
          <p:cNvSpPr txBox="1"/>
          <p:nvPr userDrawn="1"/>
        </p:nvSpPr>
        <p:spPr>
          <a:xfrm>
            <a:off x="7499047" y="6296290"/>
            <a:ext cx="2409506" cy="461665"/>
          </a:xfrm>
          <a:prstGeom prst="rect">
            <a:avLst/>
          </a:prstGeom>
          <a:noFill/>
        </p:spPr>
        <p:txBody>
          <a:bodyPr wrap="none" rtlCol="0">
            <a:spAutoFit/>
          </a:bodyPr>
          <a:lstStyle/>
          <a:p>
            <a:r>
              <a:rPr lang="en-US" sz="1200" dirty="0">
                <a:solidFill>
                  <a:schemeClr val="bg1"/>
                </a:solidFill>
              </a:rPr>
              <a:t>Copyright © 2026 </a:t>
            </a:r>
            <a:r>
              <a:rPr lang="en-US" sz="1200" dirty="0" err="1">
                <a:solidFill>
                  <a:schemeClr val="bg1"/>
                </a:solidFill>
              </a:rPr>
              <a:t>isee</a:t>
            </a:r>
            <a:r>
              <a:rPr lang="en-US" sz="1200" dirty="0">
                <a:solidFill>
                  <a:schemeClr val="bg1"/>
                </a:solidFill>
              </a:rPr>
              <a:t> systems, inc.</a:t>
            </a:r>
          </a:p>
          <a:p>
            <a:r>
              <a:rPr lang="en-US" sz="1200" dirty="0">
                <a:solidFill>
                  <a:schemeClr val="bg1"/>
                </a:solidFill>
              </a:rPr>
              <a:t>All rights reserved.</a:t>
            </a:r>
          </a:p>
        </p:txBody>
      </p:sp>
    </p:spTree>
    <p:extLst>
      <p:ext uri="{BB962C8B-B14F-4D97-AF65-F5344CB8AC3E}">
        <p14:creationId xmlns:p14="http://schemas.microsoft.com/office/powerpoint/2010/main" val="1449184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F045017-4F76-429A-BFE7-6FF9B1A8A04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Title Placeholder 1">
            <a:extLst>
              <a:ext uri="{FF2B5EF4-FFF2-40B4-BE49-F238E27FC236}">
                <a16:creationId xmlns:a16="http://schemas.microsoft.com/office/drawing/2014/main" id="{FBFD0C22-ACF3-4349-8B9E-4F7126F4BC80}"/>
              </a:ext>
            </a:extLst>
          </p:cNvPr>
          <p:cNvSpPr>
            <a:spLocks noGrp="1"/>
          </p:cNvSpPr>
          <p:nvPr>
            <p:ph type="title"/>
          </p:nvPr>
        </p:nvSpPr>
        <p:spPr>
          <a:xfrm>
            <a:off x="851647" y="119631"/>
            <a:ext cx="10502153" cy="41475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5" name="TextBox 4">
            <a:extLst>
              <a:ext uri="{FF2B5EF4-FFF2-40B4-BE49-F238E27FC236}">
                <a16:creationId xmlns:a16="http://schemas.microsoft.com/office/drawing/2014/main" id="{D9D58A77-1AD0-4AAA-BDF4-8348FE963960}"/>
              </a:ext>
            </a:extLst>
          </p:cNvPr>
          <p:cNvSpPr txBox="1"/>
          <p:nvPr userDrawn="1"/>
        </p:nvSpPr>
        <p:spPr>
          <a:xfrm>
            <a:off x="7499047" y="6296290"/>
            <a:ext cx="2409506" cy="461665"/>
          </a:xfrm>
          <a:prstGeom prst="rect">
            <a:avLst/>
          </a:prstGeom>
          <a:noFill/>
        </p:spPr>
        <p:txBody>
          <a:bodyPr wrap="none" rtlCol="0">
            <a:spAutoFit/>
          </a:bodyPr>
          <a:lstStyle/>
          <a:p>
            <a:r>
              <a:rPr lang="en-US" sz="1200" dirty="0">
                <a:solidFill>
                  <a:schemeClr val="bg1"/>
                </a:solidFill>
              </a:rPr>
              <a:t>Copyright © 2026 </a:t>
            </a:r>
            <a:r>
              <a:rPr lang="en-US" sz="1200" dirty="0" err="1">
                <a:solidFill>
                  <a:schemeClr val="bg1"/>
                </a:solidFill>
              </a:rPr>
              <a:t>isee</a:t>
            </a:r>
            <a:r>
              <a:rPr lang="en-US" sz="1200" dirty="0">
                <a:solidFill>
                  <a:schemeClr val="bg1"/>
                </a:solidFill>
              </a:rPr>
              <a:t> systems, inc.</a:t>
            </a:r>
          </a:p>
          <a:p>
            <a:r>
              <a:rPr lang="en-US" sz="1200" dirty="0">
                <a:solidFill>
                  <a:schemeClr val="bg1"/>
                </a:solidFill>
              </a:rPr>
              <a:t>All rights reserved.</a:t>
            </a:r>
          </a:p>
        </p:txBody>
      </p:sp>
    </p:spTree>
    <p:extLst>
      <p:ext uri="{BB962C8B-B14F-4D97-AF65-F5344CB8AC3E}">
        <p14:creationId xmlns:p14="http://schemas.microsoft.com/office/powerpoint/2010/main" val="2668873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606A212-16A5-4009-9EEC-935B7C4D20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TextBox 3">
            <a:extLst>
              <a:ext uri="{FF2B5EF4-FFF2-40B4-BE49-F238E27FC236}">
                <a16:creationId xmlns:a16="http://schemas.microsoft.com/office/drawing/2014/main" id="{84709720-F6E8-4B73-9A2A-77BFF488CE60}"/>
              </a:ext>
            </a:extLst>
          </p:cNvPr>
          <p:cNvSpPr txBox="1"/>
          <p:nvPr userDrawn="1"/>
        </p:nvSpPr>
        <p:spPr>
          <a:xfrm>
            <a:off x="7499047" y="6296290"/>
            <a:ext cx="2409506" cy="461665"/>
          </a:xfrm>
          <a:prstGeom prst="rect">
            <a:avLst/>
          </a:prstGeom>
          <a:noFill/>
        </p:spPr>
        <p:txBody>
          <a:bodyPr wrap="none" rtlCol="0">
            <a:spAutoFit/>
          </a:bodyPr>
          <a:lstStyle/>
          <a:p>
            <a:r>
              <a:rPr lang="en-US" sz="1200" dirty="0">
                <a:solidFill>
                  <a:schemeClr val="bg1"/>
                </a:solidFill>
              </a:rPr>
              <a:t>Copyright © 2026 </a:t>
            </a:r>
            <a:r>
              <a:rPr lang="en-US" sz="1200" dirty="0" err="1">
                <a:solidFill>
                  <a:schemeClr val="bg1"/>
                </a:solidFill>
              </a:rPr>
              <a:t>isee</a:t>
            </a:r>
            <a:r>
              <a:rPr lang="en-US" sz="1200" dirty="0">
                <a:solidFill>
                  <a:schemeClr val="bg1"/>
                </a:solidFill>
              </a:rPr>
              <a:t> systems, inc.</a:t>
            </a:r>
          </a:p>
          <a:p>
            <a:r>
              <a:rPr lang="en-US" sz="1200" dirty="0">
                <a:solidFill>
                  <a:schemeClr val="bg1"/>
                </a:solidFill>
              </a:rPr>
              <a:t>All rights reserved.</a:t>
            </a:r>
          </a:p>
        </p:txBody>
      </p:sp>
    </p:spTree>
    <p:extLst>
      <p:ext uri="{BB962C8B-B14F-4D97-AF65-F5344CB8AC3E}">
        <p14:creationId xmlns:p14="http://schemas.microsoft.com/office/powerpoint/2010/main" val="984432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42298-1798-4A8F-B02A-ECDF390600E5}"/>
              </a:ext>
            </a:extLst>
          </p:cNvPr>
          <p:cNvSpPr>
            <a:spLocks noGrp="1"/>
          </p:cNvSpPr>
          <p:nvPr>
            <p:ph type="title"/>
          </p:nvPr>
        </p:nvSpPr>
        <p:spPr>
          <a:xfrm>
            <a:off x="839788" y="987425"/>
            <a:ext cx="3932237" cy="878136"/>
          </a:xfrm>
          <a:prstGeom prst="rect">
            <a:avLst/>
          </a:prstGeom>
        </p:spPr>
        <p:txBody>
          <a:bodyPr anchor="b"/>
          <a:lstStyle>
            <a:lvl1pPr algn="l">
              <a:defRPr sz="2800">
                <a:solidFill>
                  <a:srgbClr val="003366"/>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D255C38-E90B-48F9-BE58-11764CFBDBCD}"/>
              </a:ext>
            </a:extLst>
          </p:cNvPr>
          <p:cNvSpPr>
            <a:spLocks noGrp="1"/>
          </p:cNvSpPr>
          <p:nvPr>
            <p:ph idx="1"/>
          </p:nvPr>
        </p:nvSpPr>
        <p:spPr>
          <a:xfrm>
            <a:off x="5183188" y="987425"/>
            <a:ext cx="6172200" cy="4873625"/>
          </a:xfrm>
          <a:prstGeom prst="rect">
            <a:avLst/>
          </a:prstGeom>
        </p:spPr>
        <p:txBody>
          <a:bodyPr/>
          <a:lstStyle>
            <a:lvl1pPr>
              <a:defRPr sz="2800"/>
            </a:lvl1pPr>
            <a:lvl2pPr>
              <a:defRPr sz="2500"/>
            </a:lvl2pPr>
            <a:lvl3pPr>
              <a:defRPr sz="2200"/>
            </a:lvl3pPr>
            <a:lvl4pPr>
              <a:defRPr sz="1900"/>
            </a:lvl4pPr>
            <a:lvl5pPr>
              <a:defRPr sz="17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51F20EA-8F6D-430E-A0B5-370BFDE129E9}"/>
              </a:ext>
            </a:extLst>
          </p:cNvPr>
          <p:cNvSpPr>
            <a:spLocks noGrp="1"/>
          </p:cNvSpPr>
          <p:nvPr>
            <p:ph type="body" sz="half" idx="2"/>
          </p:nvPr>
        </p:nvSpPr>
        <p:spPr>
          <a:xfrm>
            <a:off x="839788" y="1865561"/>
            <a:ext cx="3932237" cy="4003427"/>
          </a:xfrm>
          <a:prstGeom prst="rect">
            <a:avLst/>
          </a:prstGeo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428A11AE-F5CB-4F6B-8E60-238E4A87F1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TextBox 6">
            <a:extLst>
              <a:ext uri="{FF2B5EF4-FFF2-40B4-BE49-F238E27FC236}">
                <a16:creationId xmlns:a16="http://schemas.microsoft.com/office/drawing/2014/main" id="{3F82B9E2-FBA0-417A-BBCD-0743BB896DC8}"/>
              </a:ext>
            </a:extLst>
          </p:cNvPr>
          <p:cNvSpPr txBox="1"/>
          <p:nvPr userDrawn="1"/>
        </p:nvSpPr>
        <p:spPr>
          <a:xfrm>
            <a:off x="7499047" y="6296290"/>
            <a:ext cx="2409506" cy="461665"/>
          </a:xfrm>
          <a:prstGeom prst="rect">
            <a:avLst/>
          </a:prstGeom>
          <a:noFill/>
        </p:spPr>
        <p:txBody>
          <a:bodyPr wrap="none" rtlCol="0">
            <a:spAutoFit/>
          </a:bodyPr>
          <a:lstStyle/>
          <a:p>
            <a:r>
              <a:rPr lang="en-US" sz="1200" dirty="0">
                <a:solidFill>
                  <a:schemeClr val="bg1"/>
                </a:solidFill>
              </a:rPr>
              <a:t>Copyright © 2026 </a:t>
            </a:r>
            <a:r>
              <a:rPr lang="en-US" sz="1200" dirty="0" err="1">
                <a:solidFill>
                  <a:schemeClr val="bg1"/>
                </a:solidFill>
              </a:rPr>
              <a:t>isee</a:t>
            </a:r>
            <a:r>
              <a:rPr lang="en-US" sz="1200" dirty="0">
                <a:solidFill>
                  <a:schemeClr val="bg1"/>
                </a:solidFill>
              </a:rPr>
              <a:t> systems, inc.</a:t>
            </a:r>
          </a:p>
          <a:p>
            <a:r>
              <a:rPr lang="en-US" sz="1200" dirty="0">
                <a:solidFill>
                  <a:schemeClr val="bg1"/>
                </a:solidFill>
              </a:rPr>
              <a:t>All rights reserved.</a:t>
            </a:r>
          </a:p>
        </p:txBody>
      </p:sp>
    </p:spTree>
    <p:extLst>
      <p:ext uri="{BB962C8B-B14F-4D97-AF65-F5344CB8AC3E}">
        <p14:creationId xmlns:p14="http://schemas.microsoft.com/office/powerpoint/2010/main" val="2293650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C76CB-6FA1-4CB4-9C5A-A3A682356303}"/>
              </a:ext>
            </a:extLst>
          </p:cNvPr>
          <p:cNvSpPr>
            <a:spLocks noGrp="1"/>
          </p:cNvSpPr>
          <p:nvPr>
            <p:ph type="title"/>
          </p:nvPr>
        </p:nvSpPr>
        <p:spPr>
          <a:xfrm>
            <a:off x="839788" y="987424"/>
            <a:ext cx="3932237" cy="877824"/>
          </a:xfrm>
          <a:prstGeom prst="rect">
            <a:avLst/>
          </a:prstGeom>
        </p:spPr>
        <p:txBody>
          <a:bodyPr anchor="b"/>
          <a:lstStyle>
            <a:lvl1pPr algn="l">
              <a:defRPr sz="2800">
                <a:solidFill>
                  <a:srgbClr val="003366"/>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B3D82B0-C43F-4B31-82C6-2DFC4A888E2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DC5A6A9-1DDA-41C0-91B2-E1CBEDDC8618}"/>
              </a:ext>
            </a:extLst>
          </p:cNvPr>
          <p:cNvSpPr>
            <a:spLocks noGrp="1"/>
          </p:cNvSpPr>
          <p:nvPr>
            <p:ph type="body" sz="half" idx="2"/>
          </p:nvPr>
        </p:nvSpPr>
        <p:spPr>
          <a:xfrm>
            <a:off x="839788" y="1865248"/>
            <a:ext cx="3932237" cy="4003740"/>
          </a:xfrm>
          <a:prstGeom prst="rect">
            <a:avLst/>
          </a:prstGeo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D40C94E6-3A80-49EF-8FC6-BF52EE7819A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TextBox 6">
            <a:extLst>
              <a:ext uri="{FF2B5EF4-FFF2-40B4-BE49-F238E27FC236}">
                <a16:creationId xmlns:a16="http://schemas.microsoft.com/office/drawing/2014/main" id="{C367918A-B342-41BF-AFE7-E37566758848}"/>
              </a:ext>
            </a:extLst>
          </p:cNvPr>
          <p:cNvSpPr txBox="1"/>
          <p:nvPr userDrawn="1"/>
        </p:nvSpPr>
        <p:spPr>
          <a:xfrm>
            <a:off x="7499047" y="6296290"/>
            <a:ext cx="2409506" cy="461665"/>
          </a:xfrm>
          <a:prstGeom prst="rect">
            <a:avLst/>
          </a:prstGeom>
          <a:noFill/>
        </p:spPr>
        <p:txBody>
          <a:bodyPr wrap="none" rtlCol="0">
            <a:spAutoFit/>
          </a:bodyPr>
          <a:lstStyle/>
          <a:p>
            <a:r>
              <a:rPr lang="en-US" sz="1200" dirty="0">
                <a:solidFill>
                  <a:schemeClr val="bg1"/>
                </a:solidFill>
              </a:rPr>
              <a:t>Copyright © 2026 </a:t>
            </a:r>
            <a:r>
              <a:rPr lang="en-US" sz="1200" dirty="0" err="1">
                <a:solidFill>
                  <a:schemeClr val="bg1"/>
                </a:solidFill>
              </a:rPr>
              <a:t>isee</a:t>
            </a:r>
            <a:r>
              <a:rPr lang="en-US" sz="1200" dirty="0">
                <a:solidFill>
                  <a:schemeClr val="bg1"/>
                </a:solidFill>
              </a:rPr>
              <a:t> systems, inc.</a:t>
            </a:r>
          </a:p>
          <a:p>
            <a:r>
              <a:rPr lang="en-US" sz="1200" dirty="0">
                <a:solidFill>
                  <a:schemeClr val="bg1"/>
                </a:solidFill>
              </a:rPr>
              <a:t>All rights reserved.</a:t>
            </a:r>
          </a:p>
        </p:txBody>
      </p:sp>
    </p:spTree>
    <p:extLst>
      <p:ext uri="{BB962C8B-B14F-4D97-AF65-F5344CB8AC3E}">
        <p14:creationId xmlns:p14="http://schemas.microsoft.com/office/powerpoint/2010/main" val="20568968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F2AC3-C415-4952-A2DA-DC24E7AA6B63}"/>
              </a:ext>
            </a:extLst>
          </p:cNvPr>
          <p:cNvSpPr>
            <a:spLocks noGrp="1"/>
          </p:cNvSpPr>
          <p:nvPr>
            <p:ph type="ctrTitle"/>
          </p:nvPr>
        </p:nvSpPr>
        <p:spPr>
          <a:xfrm>
            <a:off x="658368" y="4718304"/>
            <a:ext cx="10899648" cy="658368"/>
          </a:xfrm>
          <a:prstGeom prst="rect">
            <a:avLst/>
          </a:prstGeom>
        </p:spPr>
        <p:txBody>
          <a:bodyPr anchor="b"/>
          <a:lstStyle>
            <a:lvl1pPr algn="ctr">
              <a:defRPr sz="3600">
                <a:solidFill>
                  <a:srgbClr val="003366"/>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4DD55655-1C8F-4CBD-B7D8-09F6F702E9BA}"/>
              </a:ext>
            </a:extLst>
          </p:cNvPr>
          <p:cNvSpPr>
            <a:spLocks noGrp="1"/>
          </p:cNvSpPr>
          <p:nvPr>
            <p:ph type="subTitle" idx="1"/>
          </p:nvPr>
        </p:nvSpPr>
        <p:spPr>
          <a:xfrm>
            <a:off x="658368" y="5330952"/>
            <a:ext cx="10899648" cy="356616"/>
          </a:xfrm>
          <a:prstGeom prst="rect">
            <a:avLst/>
          </a:prstGeom>
        </p:spPr>
        <p:txBody>
          <a:bodyPr/>
          <a:lstStyle>
            <a:lvl1pPr marL="0" indent="0" algn="ctr">
              <a:lnSpc>
                <a:spcPct val="100000"/>
              </a:lnSpc>
              <a:spcBef>
                <a:spcPts val="0"/>
              </a:spcBef>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a:extLst>
              <a:ext uri="{FF2B5EF4-FFF2-40B4-BE49-F238E27FC236}">
                <a16:creationId xmlns:a16="http://schemas.microsoft.com/office/drawing/2014/main" id="{44874337-3AC7-4F41-A7B1-D0A1F6AB595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TextBox 6">
            <a:extLst>
              <a:ext uri="{FF2B5EF4-FFF2-40B4-BE49-F238E27FC236}">
                <a16:creationId xmlns:a16="http://schemas.microsoft.com/office/drawing/2014/main" id="{E3EEC0D1-2453-4599-A5E7-DE88246DE909}"/>
              </a:ext>
            </a:extLst>
          </p:cNvPr>
          <p:cNvSpPr txBox="1"/>
          <p:nvPr userDrawn="1"/>
        </p:nvSpPr>
        <p:spPr>
          <a:xfrm>
            <a:off x="838200" y="6311900"/>
            <a:ext cx="5885329" cy="400110"/>
          </a:xfrm>
          <a:prstGeom prst="rect">
            <a:avLst/>
          </a:prstGeom>
          <a:solidFill>
            <a:srgbClr val="166BBF"/>
          </a:solidFill>
        </p:spPr>
        <p:txBody>
          <a:bodyPr wrap="square" rtlCol="0">
            <a:spAutoFit/>
          </a:bodyPr>
          <a:lstStyle/>
          <a:p>
            <a:r>
              <a:rPr lang="en-US" sz="10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isee</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systems </a:t>
            </a:r>
            <a:r>
              <a:rPr lang="en-US" sz="10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inc</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 (603) 448-4990 | www.iseesystems.com</a:t>
            </a:r>
          </a:p>
          <a:p>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24 Hanover St, Suite 8A | Lebanon, NH 03766 | USA</a:t>
            </a:r>
          </a:p>
        </p:txBody>
      </p:sp>
      <p:sp>
        <p:nvSpPr>
          <p:cNvPr id="8" name="Picture Placeholder 7">
            <a:extLst>
              <a:ext uri="{FF2B5EF4-FFF2-40B4-BE49-F238E27FC236}">
                <a16:creationId xmlns:a16="http://schemas.microsoft.com/office/drawing/2014/main" id="{1D8E48C3-ACD6-4857-B456-D87A4A4ECE37}"/>
              </a:ext>
            </a:extLst>
          </p:cNvPr>
          <p:cNvSpPr>
            <a:spLocks noGrp="1"/>
          </p:cNvSpPr>
          <p:nvPr>
            <p:ph type="pic" sz="quarter" idx="12"/>
          </p:nvPr>
        </p:nvSpPr>
        <p:spPr>
          <a:xfrm>
            <a:off x="0" y="0"/>
            <a:ext cx="12198096" cy="4242816"/>
          </a:xfrm>
          <a:solidFill>
            <a:schemeClr val="bg1"/>
          </a:solidFill>
        </p:spPr>
        <p:txBody>
          <a:bodyPr/>
          <a:lstStyle/>
          <a:p>
            <a:r>
              <a:rPr lang="en-US"/>
              <a:t>Click icon to add picture</a:t>
            </a:r>
          </a:p>
        </p:txBody>
      </p:sp>
    </p:spTree>
    <p:extLst>
      <p:ext uri="{BB962C8B-B14F-4D97-AF65-F5344CB8AC3E}">
        <p14:creationId xmlns:p14="http://schemas.microsoft.com/office/powerpoint/2010/main" val="36779162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23657F0-2DB3-4F4B-BA26-C339200BFE1B}"/>
              </a:ext>
            </a:extLst>
          </p:cNvPr>
          <p:cNvSpPr/>
          <p:nvPr userDrawn="1"/>
        </p:nvSpPr>
        <p:spPr>
          <a:xfrm>
            <a:off x="0" y="-1566"/>
            <a:ext cx="12192000" cy="681037"/>
          </a:xfrm>
          <a:prstGeom prst="rect">
            <a:avLst/>
          </a:prstGeom>
          <a:solidFill>
            <a:srgbClr val="176B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1A37743-B512-47BC-8790-F551DBA6599B}"/>
              </a:ext>
            </a:extLst>
          </p:cNvPr>
          <p:cNvSpPr/>
          <p:nvPr userDrawn="1"/>
        </p:nvSpPr>
        <p:spPr>
          <a:xfrm>
            <a:off x="0" y="6176963"/>
            <a:ext cx="12192000" cy="681037"/>
          </a:xfrm>
          <a:prstGeom prst="rect">
            <a:avLst/>
          </a:prstGeom>
          <a:solidFill>
            <a:srgbClr val="176B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Placeholder 1">
            <a:extLst>
              <a:ext uri="{FF2B5EF4-FFF2-40B4-BE49-F238E27FC236}">
                <a16:creationId xmlns:a16="http://schemas.microsoft.com/office/drawing/2014/main" id="{FBFD0C22-ACF3-4349-8B9E-4F7126F4BC80}"/>
              </a:ext>
            </a:extLst>
          </p:cNvPr>
          <p:cNvSpPr>
            <a:spLocks noGrp="1"/>
          </p:cNvSpPr>
          <p:nvPr>
            <p:ph type="title"/>
          </p:nvPr>
        </p:nvSpPr>
        <p:spPr>
          <a:xfrm>
            <a:off x="851647" y="119631"/>
            <a:ext cx="10502153" cy="41475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10" name="Text Placeholder 2">
            <a:extLst>
              <a:ext uri="{FF2B5EF4-FFF2-40B4-BE49-F238E27FC236}">
                <a16:creationId xmlns:a16="http://schemas.microsoft.com/office/drawing/2014/main" id="{E006B33F-5789-4132-8939-BB264EA17C34}"/>
              </a:ext>
            </a:extLst>
          </p:cNvPr>
          <p:cNvSpPr>
            <a:spLocks noGrp="1"/>
          </p:cNvSpPr>
          <p:nvPr>
            <p:ph type="body" idx="1"/>
          </p:nvPr>
        </p:nvSpPr>
        <p:spPr>
          <a:xfrm>
            <a:off x="838200" y="867685"/>
            <a:ext cx="10515600" cy="517275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a:extLst>
              <a:ext uri="{FF2B5EF4-FFF2-40B4-BE49-F238E27FC236}">
                <a16:creationId xmlns:a16="http://schemas.microsoft.com/office/drawing/2014/main" id="{A69249AB-87F0-43B2-869D-3F1B2D0197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13" name="Content Placeholder 6">
            <a:extLst>
              <a:ext uri="{FF2B5EF4-FFF2-40B4-BE49-F238E27FC236}">
                <a16:creationId xmlns:a16="http://schemas.microsoft.com/office/drawing/2014/main" id="{22690342-9826-46C7-A54C-3F66F52C33CA}"/>
              </a:ext>
            </a:extLst>
          </p:cNvPr>
          <p:cNvPicPr>
            <a:picLocks noChangeAspect="1"/>
          </p:cNvPicPr>
          <p:nvPr userDrawn="1"/>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011665" y="6290490"/>
            <a:ext cx="1342135" cy="442929"/>
          </a:xfrm>
          <a:prstGeom prst="rect">
            <a:avLst/>
          </a:prstGeom>
        </p:spPr>
      </p:pic>
      <p:sp>
        <p:nvSpPr>
          <p:cNvPr id="15" name="TextBox 14">
            <a:extLst>
              <a:ext uri="{FF2B5EF4-FFF2-40B4-BE49-F238E27FC236}">
                <a16:creationId xmlns:a16="http://schemas.microsoft.com/office/drawing/2014/main" id="{A167CB8E-1B67-43FB-910D-AE1E1D07AD18}"/>
              </a:ext>
            </a:extLst>
          </p:cNvPr>
          <p:cNvSpPr txBox="1"/>
          <p:nvPr userDrawn="1"/>
        </p:nvSpPr>
        <p:spPr>
          <a:xfrm>
            <a:off x="841248" y="6352142"/>
            <a:ext cx="2743200" cy="369332"/>
          </a:xfrm>
          <a:prstGeom prst="rect">
            <a:avLst/>
          </a:prstGeom>
          <a:noFill/>
        </p:spPr>
        <p:txBody>
          <a:bodyPr wrap="none" rtlCol="0">
            <a:spAutoFit/>
          </a:bodyPr>
          <a:lstStyle/>
          <a:p>
            <a:fld id="{3A553A72-1B92-4E37-AE31-ED20886488C7}"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286989089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49" r:id="rId9"/>
    <p:sldLayoutId id="2147483650" r:id="rId10"/>
    <p:sldLayoutId id="2147483652" r:id="rId11"/>
    <p:sldLayoutId id="2147483654" r:id="rId12"/>
  </p:sldLayoutIdLst>
  <p:hf hdr="0" ftr="0" dt="0"/>
  <p:txStyles>
    <p:titleStyle>
      <a:lvl1pPr algn="ctr" defTabSz="914400" rtl="0" eaLnBrk="1" latinLnBrk="0" hangingPunct="1">
        <a:lnSpc>
          <a:spcPct val="90000"/>
        </a:lnSpc>
        <a:spcBef>
          <a:spcPct val="0"/>
        </a:spcBef>
        <a:buNone/>
        <a:defRPr sz="3200" b="0" i="0" kern="1200">
          <a:solidFill>
            <a:schemeClr val="bg1"/>
          </a:solidFill>
          <a:latin typeface="Open Sans Light" charset="0"/>
          <a:ea typeface="Open Sans Light" charset="0"/>
          <a:cs typeface="Open Sans Light"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b="0" i="0" kern="1200">
          <a:solidFill>
            <a:srgbClr val="003366"/>
          </a:solidFill>
          <a:latin typeface="Open Sans Light" charset="0"/>
          <a:ea typeface="Open Sans Light" charset="0"/>
          <a:cs typeface="Open Sans Light" charset="0"/>
        </a:defRPr>
      </a:lvl1pPr>
      <a:lvl2pPr marL="685800" indent="-228600" algn="l" defTabSz="914400" rtl="0" eaLnBrk="1" latinLnBrk="0" hangingPunct="1">
        <a:lnSpc>
          <a:spcPct val="100000"/>
        </a:lnSpc>
        <a:spcBef>
          <a:spcPts val="1000"/>
        </a:spcBef>
        <a:buFont typeface="Arial" panose="020B0604020202020204" pitchFamily="34" charset="0"/>
        <a:buChar char="•"/>
        <a:defRPr sz="2500" b="0" i="0" kern="1200">
          <a:solidFill>
            <a:srgbClr val="003366"/>
          </a:solidFill>
          <a:latin typeface="Open Sans Light" charset="0"/>
          <a:ea typeface="Open Sans Light" charset="0"/>
          <a:cs typeface="Open Sans Light" charset="0"/>
        </a:defRPr>
      </a:lvl2pPr>
      <a:lvl3pPr marL="1143000" indent="-228600" algn="l" defTabSz="914400" rtl="0" eaLnBrk="1" latinLnBrk="0" hangingPunct="1">
        <a:lnSpc>
          <a:spcPct val="100000"/>
        </a:lnSpc>
        <a:spcBef>
          <a:spcPts val="1000"/>
        </a:spcBef>
        <a:buFont typeface="Arial" panose="020B0604020202020204" pitchFamily="34" charset="0"/>
        <a:buChar char="•"/>
        <a:defRPr sz="2200" b="0" i="0" kern="1200">
          <a:solidFill>
            <a:srgbClr val="003366"/>
          </a:solidFill>
          <a:latin typeface="Open Sans Light" charset="0"/>
          <a:ea typeface="Open Sans Light" charset="0"/>
          <a:cs typeface="Open Sans Light" charset="0"/>
        </a:defRPr>
      </a:lvl3pPr>
      <a:lvl4pPr marL="1600200" indent="-228600" algn="l" defTabSz="914400" rtl="0" eaLnBrk="1" latinLnBrk="0" hangingPunct="1">
        <a:lnSpc>
          <a:spcPct val="100000"/>
        </a:lnSpc>
        <a:spcBef>
          <a:spcPts val="1000"/>
        </a:spcBef>
        <a:buFont typeface="Arial" panose="020B0604020202020204" pitchFamily="34" charset="0"/>
        <a:buChar char="•"/>
        <a:defRPr sz="1900" b="0" i="0" kern="1200">
          <a:solidFill>
            <a:srgbClr val="003366"/>
          </a:solidFill>
          <a:latin typeface="Open Sans Light" charset="0"/>
          <a:ea typeface="Open Sans Light" charset="0"/>
          <a:cs typeface="Open Sans Light" charset="0"/>
        </a:defRPr>
      </a:lvl4pPr>
      <a:lvl5pPr marL="2057400" indent="-228600" algn="l" defTabSz="914400" rtl="0" eaLnBrk="1" latinLnBrk="0" hangingPunct="1">
        <a:lnSpc>
          <a:spcPct val="100000"/>
        </a:lnSpc>
        <a:spcBef>
          <a:spcPts val="1000"/>
        </a:spcBef>
        <a:buFont typeface="Arial" panose="020B0604020202020204" pitchFamily="34" charset="0"/>
        <a:buChar char="•"/>
        <a:defRPr sz="1700" b="0" i="0" kern="1200">
          <a:solidFill>
            <a:srgbClr val="003366"/>
          </a:solidFill>
          <a:latin typeface="Open Sans Light" charset="0"/>
          <a:ea typeface="Open Sans Light" charset="0"/>
          <a:cs typeface="Open Sans Light"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iseesystems.com/resources/download/misc/The-Fall-of-the-Maya.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iseesystems.com/resources/download/misc/The-Fall-of-the-Maya.pdf"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systemdynamics.org/ai-in-sd-education/"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iseesystems.com/resources/download/misc/The-Fall-of-the-Maya.pdf" TargetMode="External"/><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iseesystems.com/resources/download/misc/The-Fall-of-the-Maya.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34FB8-90E7-31F6-CCEC-AB1AB554BB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B85070-4715-FAFE-5982-F813CE1E236D}"/>
              </a:ext>
            </a:extLst>
          </p:cNvPr>
          <p:cNvSpPr>
            <a:spLocks noGrp="1"/>
          </p:cNvSpPr>
          <p:nvPr>
            <p:ph type="ctrTitle"/>
          </p:nvPr>
        </p:nvSpPr>
        <p:spPr/>
        <p:txBody>
          <a:bodyPr/>
          <a:lstStyle/>
          <a:p>
            <a:r>
              <a:rPr lang="en-US" dirty="0"/>
              <a:t>Teaching Dynamic Modeling with AI and Athena</a:t>
            </a:r>
          </a:p>
        </p:txBody>
      </p:sp>
      <p:sp>
        <p:nvSpPr>
          <p:cNvPr id="3" name="Subtitle 2">
            <a:extLst>
              <a:ext uri="{FF2B5EF4-FFF2-40B4-BE49-F238E27FC236}">
                <a16:creationId xmlns:a16="http://schemas.microsoft.com/office/drawing/2014/main" id="{F8661CF9-28F8-4ABE-1FEE-E6A862621A2C}"/>
              </a:ext>
            </a:extLst>
          </p:cNvPr>
          <p:cNvSpPr>
            <a:spLocks noGrp="1"/>
          </p:cNvSpPr>
          <p:nvPr>
            <p:ph type="subTitle" idx="1"/>
          </p:nvPr>
        </p:nvSpPr>
        <p:spPr/>
        <p:txBody>
          <a:bodyPr>
            <a:normAutofit fontScale="92500" lnSpcReduction="10000"/>
          </a:bodyPr>
          <a:lstStyle/>
          <a:p>
            <a:r>
              <a:rPr lang="en-US" dirty="0"/>
              <a:t>by Karim Chichakly| 15 July 2026</a:t>
            </a:r>
          </a:p>
        </p:txBody>
      </p:sp>
      <p:pic>
        <p:nvPicPr>
          <p:cNvPr id="6" name="Picture Placeholder 5">
            <a:extLst>
              <a:ext uri="{FF2B5EF4-FFF2-40B4-BE49-F238E27FC236}">
                <a16:creationId xmlns:a16="http://schemas.microsoft.com/office/drawing/2014/main" id="{A2BC0F28-67D2-3B2F-BAB7-5D89FDEA2555}"/>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4" r="4"/>
          <a:stretch/>
        </p:blipFill>
        <p:spPr/>
      </p:pic>
    </p:spTree>
    <p:extLst>
      <p:ext uri="{BB962C8B-B14F-4D97-AF65-F5344CB8AC3E}">
        <p14:creationId xmlns:p14="http://schemas.microsoft.com/office/powerpoint/2010/main" val="40791123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0E77E7-C8DA-1F99-3692-68BE5235E0D4}"/>
              </a:ext>
            </a:extLst>
          </p:cNvPr>
          <p:cNvSpPr>
            <a:spLocks noGrp="1"/>
          </p:cNvSpPr>
          <p:nvPr>
            <p:ph idx="1"/>
          </p:nvPr>
        </p:nvSpPr>
        <p:spPr/>
        <p:txBody>
          <a:bodyPr>
            <a:normAutofit/>
          </a:bodyPr>
          <a:lstStyle/>
          <a:p>
            <a:r>
              <a:rPr lang="en-US" dirty="0"/>
              <a:t>Given this news story, create the problem statement and identify the key stocks in the system.</a:t>
            </a:r>
          </a:p>
          <a:p>
            <a:r>
              <a:rPr lang="en-US" dirty="0"/>
              <a:t>Develop an appropriate prompt to ask for the problem statement and the key stocks.</a:t>
            </a:r>
          </a:p>
          <a:p>
            <a:r>
              <a:rPr lang="en-US" dirty="0"/>
              <a:t>Execute the prompt and critique the AI response, identifying how it differs from yours.</a:t>
            </a:r>
          </a:p>
          <a:p>
            <a:pPr marL="0" indent="0">
              <a:buNone/>
            </a:pPr>
            <a:endParaRPr lang="en-US" dirty="0"/>
          </a:p>
          <a:p>
            <a:pPr marL="0" indent="0">
              <a:buNone/>
            </a:pPr>
            <a:r>
              <a:rPr lang="en-US" dirty="0"/>
              <a:t>We’ll use this story on the collapse of the Mayan civilization:</a:t>
            </a:r>
            <a:br>
              <a:rPr lang="en-US" dirty="0"/>
            </a:br>
            <a:r>
              <a:rPr lang="en-US" sz="2000" dirty="0">
                <a:hlinkClick r:id="rId2"/>
              </a:rPr>
              <a:t>https://iseesystems.com/resources/download/misc/The-Fall-of-the-Maya.pdf</a:t>
            </a:r>
            <a:endParaRPr lang="en-US" sz="2000" dirty="0"/>
          </a:p>
          <a:p>
            <a:pPr marL="0" indent="0">
              <a:buNone/>
            </a:pPr>
            <a:endParaRPr lang="en-US" dirty="0"/>
          </a:p>
          <a:p>
            <a:pPr marL="0" indent="0">
              <a:buNone/>
            </a:pPr>
            <a:endParaRPr lang="en-US" dirty="0"/>
          </a:p>
        </p:txBody>
      </p:sp>
      <p:sp>
        <p:nvSpPr>
          <p:cNvPr id="3" name="Title 2">
            <a:extLst>
              <a:ext uri="{FF2B5EF4-FFF2-40B4-BE49-F238E27FC236}">
                <a16:creationId xmlns:a16="http://schemas.microsoft.com/office/drawing/2014/main" id="{2C35FA6E-F90F-1D12-B647-4DE894DBB083}"/>
              </a:ext>
            </a:extLst>
          </p:cNvPr>
          <p:cNvSpPr>
            <a:spLocks noGrp="1"/>
          </p:cNvSpPr>
          <p:nvPr>
            <p:ph type="title"/>
          </p:nvPr>
        </p:nvSpPr>
        <p:spPr/>
        <p:txBody>
          <a:bodyPr/>
          <a:lstStyle/>
          <a:p>
            <a:r>
              <a:rPr lang="en-US" dirty="0"/>
              <a:t>Sample student exercise for problem definition</a:t>
            </a:r>
          </a:p>
        </p:txBody>
      </p:sp>
    </p:spTree>
    <p:extLst>
      <p:ext uri="{BB962C8B-B14F-4D97-AF65-F5344CB8AC3E}">
        <p14:creationId xmlns:p14="http://schemas.microsoft.com/office/powerpoint/2010/main" val="3826090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88AA6A-5AD3-DBD3-2029-FC91EE74D94F}"/>
              </a:ext>
            </a:extLst>
          </p:cNvPr>
          <p:cNvSpPr>
            <a:spLocks noGrp="1"/>
          </p:cNvSpPr>
          <p:nvPr>
            <p:ph idx="1"/>
          </p:nvPr>
        </p:nvSpPr>
        <p:spPr/>
        <p:txBody>
          <a:bodyPr/>
          <a:lstStyle/>
          <a:p>
            <a:r>
              <a:rPr lang="en-US" dirty="0"/>
              <a:t>Start by finding the key stocks</a:t>
            </a:r>
          </a:p>
          <a:p>
            <a:r>
              <a:rPr lang="en-US" dirty="0"/>
              <a:t>Use Discuss-&gt;Seldon</a:t>
            </a:r>
          </a:p>
          <a:p>
            <a:r>
              <a:rPr lang="en-US" dirty="0"/>
              <a:t>Problem statement:</a:t>
            </a:r>
          </a:p>
          <a:p>
            <a:pPr marL="457200" lvl="1" indent="0">
              <a:buNone/>
            </a:pPr>
            <a:r>
              <a:rPr lang="en-US" i="1" dirty="0"/>
              <a:t>What caused the Mayan civilization to collapse?</a:t>
            </a:r>
            <a:endParaRPr lang="en-US" dirty="0"/>
          </a:p>
          <a:p>
            <a:r>
              <a:rPr lang="en-US" dirty="0"/>
              <a:t>Background knowledge:</a:t>
            </a:r>
          </a:p>
          <a:p>
            <a:pPr marL="457200" lvl="1" indent="0">
              <a:buNone/>
            </a:pPr>
            <a:r>
              <a:rPr lang="en-US" sz="2000" dirty="0">
                <a:hlinkClick r:id="rId2"/>
              </a:rPr>
              <a:t>https://iseesystems.com/resources/download/misc/The-Fall-of-the-Maya.pdf</a:t>
            </a:r>
            <a:endParaRPr lang="en-US" sz="2000" dirty="0"/>
          </a:p>
          <a:p>
            <a:r>
              <a:rPr lang="en-US" dirty="0"/>
              <a:t>Prompt:</a:t>
            </a:r>
          </a:p>
          <a:p>
            <a:pPr marL="457200" lvl="1" indent="0">
              <a:buNone/>
            </a:pPr>
            <a:r>
              <a:rPr lang="en-US" i="1" dirty="0"/>
              <a:t>Using only the background knowledge, identify the key stocks that led to the collapse.</a:t>
            </a:r>
            <a:endParaRPr lang="en-US" dirty="0"/>
          </a:p>
          <a:p>
            <a:endParaRPr lang="en-US" dirty="0"/>
          </a:p>
          <a:p>
            <a:endParaRPr lang="en-US" dirty="0"/>
          </a:p>
        </p:txBody>
      </p:sp>
      <p:sp>
        <p:nvSpPr>
          <p:cNvPr id="3" name="Title 2">
            <a:extLst>
              <a:ext uri="{FF2B5EF4-FFF2-40B4-BE49-F238E27FC236}">
                <a16:creationId xmlns:a16="http://schemas.microsoft.com/office/drawing/2014/main" id="{91C70857-99F5-EC9F-1774-859748E6548B}"/>
              </a:ext>
            </a:extLst>
          </p:cNvPr>
          <p:cNvSpPr>
            <a:spLocks noGrp="1"/>
          </p:cNvSpPr>
          <p:nvPr>
            <p:ph type="title"/>
          </p:nvPr>
        </p:nvSpPr>
        <p:spPr/>
        <p:txBody>
          <a:bodyPr/>
          <a:lstStyle/>
          <a:p>
            <a:r>
              <a:rPr lang="en-US" dirty="0"/>
              <a:t>1. Draw the Reference Mode</a:t>
            </a:r>
          </a:p>
        </p:txBody>
      </p:sp>
    </p:spTree>
    <p:extLst>
      <p:ext uri="{BB962C8B-B14F-4D97-AF65-F5344CB8AC3E}">
        <p14:creationId xmlns:p14="http://schemas.microsoft.com/office/powerpoint/2010/main" val="11459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29B537-2C37-C3F8-6E74-D4E5C37F1631}"/>
              </a:ext>
            </a:extLst>
          </p:cNvPr>
          <p:cNvSpPr>
            <a:spLocks noGrp="1"/>
          </p:cNvSpPr>
          <p:nvPr>
            <p:ph idx="1"/>
          </p:nvPr>
        </p:nvSpPr>
        <p:spPr/>
        <p:txBody>
          <a:bodyPr>
            <a:normAutofit fontScale="92500" lnSpcReduction="20000"/>
          </a:bodyPr>
          <a:lstStyle/>
          <a:p>
            <a:pPr marL="457200" indent="-457200">
              <a:buFont typeface="+mj-lt"/>
              <a:buAutoNum type="arabicPeriod"/>
            </a:pPr>
            <a:r>
              <a:rPr lang="en-US" sz="2400" b="1" dirty="0"/>
              <a:t>Population:</a:t>
            </a:r>
            <a:r>
              <a:rPr lang="en-US" sz="2400" dirty="0"/>
              <a:t> The number of Maya people. As population grew exponentially, it increased the demand for food, water, and resources, putting immense pressure on the carrying capacity of the environment.</a:t>
            </a:r>
          </a:p>
          <a:p>
            <a:pPr marL="457200" indent="-457200">
              <a:buFont typeface="+mj-lt"/>
              <a:buAutoNum type="arabicPeriod"/>
            </a:pPr>
            <a:r>
              <a:rPr lang="en-US" sz="2400" b="1" dirty="0"/>
              <a:t>Food Supply:</a:t>
            </a:r>
            <a:r>
              <a:rPr lang="en-US" sz="2400" dirty="0"/>
              <a:t> The amount of food available, primarily maize, which decreased due to environmental degradation and drought, leading to famine.</a:t>
            </a:r>
          </a:p>
          <a:p>
            <a:pPr marL="457200" indent="-457200">
              <a:buFont typeface="+mj-lt"/>
              <a:buAutoNum type="arabicPeriod"/>
            </a:pPr>
            <a:r>
              <a:rPr lang="en-US" sz="2400" b="1" dirty="0"/>
              <a:t>Water Availability/Reservoir Storage:</a:t>
            </a:r>
            <a:r>
              <a:rPr lang="en-US" sz="2400" dirty="0"/>
              <a:t> In many Mayan regions, seasonal drought required reservoirs to store water. Deforestation altered the microclimate and reduced water availability, draining this critical survival stock.</a:t>
            </a:r>
          </a:p>
          <a:p>
            <a:pPr marL="457200" indent="-457200">
              <a:buFont typeface="+mj-lt"/>
              <a:buAutoNum type="arabicPeriod"/>
            </a:pPr>
            <a:r>
              <a:rPr lang="en-US" sz="2400" b="1" dirty="0"/>
              <a:t>Forest Cover:</a:t>
            </a:r>
            <a:r>
              <a:rPr lang="en-US" sz="2400" dirty="0"/>
              <a:t> The extent of forested land. Forests were cleared for two main reasons: to expand agricultural land for food production, and to harvest wood fuel used to burn limestone to create the thick lime plaster for Mayan monumental architecture. The depletion of this stock reduced rainfall infiltration and accelerated soil erosion.</a:t>
            </a:r>
          </a:p>
          <a:p>
            <a:pPr marL="457200" indent="-457200">
              <a:buFont typeface="+mj-lt"/>
              <a:buAutoNum type="arabicPeriod"/>
            </a:pPr>
            <a:r>
              <a:rPr lang="en-US" sz="2400" b="1" dirty="0"/>
              <a:t>Soil Fertility:</a:t>
            </a:r>
            <a:r>
              <a:rPr lang="en-US" sz="2400" dirty="0"/>
              <a:t> The quality and productivity of the agricultural land. Deforestation and over-farming led to rapid erosion and nutrient depletion of this stock, causing agricultural yields to plummet.</a:t>
            </a:r>
          </a:p>
          <a:p>
            <a:pPr marL="0" indent="0">
              <a:buNone/>
            </a:pPr>
            <a:endParaRPr lang="en-US" sz="2400" dirty="0"/>
          </a:p>
          <a:p>
            <a:pPr marL="0" indent="0">
              <a:buNone/>
            </a:pPr>
            <a:endParaRPr lang="en-US" sz="2400" dirty="0"/>
          </a:p>
        </p:txBody>
      </p:sp>
      <p:sp>
        <p:nvSpPr>
          <p:cNvPr id="3" name="Title 2">
            <a:extLst>
              <a:ext uri="{FF2B5EF4-FFF2-40B4-BE49-F238E27FC236}">
                <a16:creationId xmlns:a16="http://schemas.microsoft.com/office/drawing/2014/main" id="{8E545ECF-E6C6-99D4-D9C7-F3FA9DA76A3A}"/>
              </a:ext>
            </a:extLst>
          </p:cNvPr>
          <p:cNvSpPr>
            <a:spLocks noGrp="1"/>
          </p:cNvSpPr>
          <p:nvPr>
            <p:ph type="title"/>
          </p:nvPr>
        </p:nvSpPr>
        <p:spPr/>
        <p:txBody>
          <a:bodyPr/>
          <a:lstStyle/>
          <a:p>
            <a:r>
              <a:rPr lang="en-US" dirty="0"/>
              <a:t>AI selection of key stocks</a:t>
            </a:r>
          </a:p>
        </p:txBody>
      </p:sp>
    </p:spTree>
    <p:extLst>
      <p:ext uri="{BB962C8B-B14F-4D97-AF65-F5344CB8AC3E}">
        <p14:creationId xmlns:p14="http://schemas.microsoft.com/office/powerpoint/2010/main" val="962509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CB9E8D-CC01-43AD-935D-B731B2E23B91}"/>
              </a:ext>
            </a:extLst>
          </p:cNvPr>
          <p:cNvSpPr>
            <a:spLocks noGrp="1"/>
          </p:cNvSpPr>
          <p:nvPr>
            <p:ph idx="1"/>
          </p:nvPr>
        </p:nvSpPr>
        <p:spPr/>
        <p:txBody>
          <a:bodyPr/>
          <a:lstStyle/>
          <a:p>
            <a:r>
              <a:rPr lang="en-US" dirty="0"/>
              <a:t>Now ask for their behavior over time</a:t>
            </a:r>
          </a:p>
          <a:p>
            <a:r>
              <a:rPr lang="en-US" dirty="0"/>
              <a:t>Paste the key stocks into the background knowledge</a:t>
            </a:r>
          </a:p>
          <a:p>
            <a:r>
              <a:rPr lang="en-US" dirty="0"/>
              <a:t>Then prompt:</a:t>
            </a:r>
          </a:p>
          <a:p>
            <a:pPr marL="457200" lvl="1" indent="0">
              <a:buNone/>
            </a:pPr>
            <a:r>
              <a:rPr lang="en-US" i="1" dirty="0"/>
              <a:t>Describe the behavior over time of the key stocks listed in the background knowledge.</a:t>
            </a:r>
          </a:p>
          <a:p>
            <a:endParaRPr lang="en-US" dirty="0"/>
          </a:p>
        </p:txBody>
      </p:sp>
      <p:sp>
        <p:nvSpPr>
          <p:cNvPr id="3" name="Title 2">
            <a:extLst>
              <a:ext uri="{FF2B5EF4-FFF2-40B4-BE49-F238E27FC236}">
                <a16:creationId xmlns:a16="http://schemas.microsoft.com/office/drawing/2014/main" id="{4A9645E2-618B-3E5B-6B06-EB692FF06EB4}"/>
              </a:ext>
            </a:extLst>
          </p:cNvPr>
          <p:cNvSpPr>
            <a:spLocks noGrp="1"/>
          </p:cNvSpPr>
          <p:nvPr>
            <p:ph type="title"/>
          </p:nvPr>
        </p:nvSpPr>
        <p:spPr/>
        <p:txBody>
          <a:bodyPr/>
          <a:lstStyle/>
          <a:p>
            <a:r>
              <a:rPr lang="en-US" dirty="0"/>
              <a:t>1. Draw the Reference Mode part 2</a:t>
            </a:r>
          </a:p>
        </p:txBody>
      </p:sp>
    </p:spTree>
    <p:extLst>
      <p:ext uri="{BB962C8B-B14F-4D97-AF65-F5344CB8AC3E}">
        <p14:creationId xmlns:p14="http://schemas.microsoft.com/office/powerpoint/2010/main" val="498722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C6BDCC-786F-885D-72DE-DF214729387F}"/>
              </a:ext>
            </a:extLst>
          </p:cNvPr>
          <p:cNvSpPr>
            <a:spLocks noGrp="1"/>
          </p:cNvSpPr>
          <p:nvPr>
            <p:ph idx="1"/>
          </p:nvPr>
        </p:nvSpPr>
        <p:spPr/>
        <p:txBody>
          <a:bodyPr>
            <a:normAutofit fontScale="62500" lnSpcReduction="20000"/>
          </a:bodyPr>
          <a:lstStyle/>
          <a:p>
            <a:pPr marL="0" indent="0">
              <a:buNone/>
            </a:pPr>
            <a:r>
              <a:rPr lang="en-US" dirty="0"/>
              <a:t>We can describe the expected behavior over time for each of the key stocks as they transition through a classic </a:t>
            </a:r>
            <a:r>
              <a:rPr lang="en-US" b="1" dirty="0"/>
              <a:t>overshoot and collapse</a:t>
            </a:r>
            <a:r>
              <a:rPr lang="en-US" dirty="0"/>
              <a:t> trajectory:</a:t>
            </a:r>
          </a:p>
          <a:p>
            <a:r>
              <a:rPr lang="en-US" b="1" dirty="0"/>
              <a:t>Population:</a:t>
            </a:r>
            <a:r>
              <a:rPr lang="en-US" dirty="0"/>
              <a:t> This stock would exhibit an initial period of exponential growth, driven by abundant food and resources. However, as the carrying capacity of the environment is degraded, the population reaches a peak, enters an overshoot phase, and then rapidly collapses due to famine and water scarcity.</a:t>
            </a:r>
          </a:p>
          <a:p>
            <a:r>
              <a:rPr lang="en-US" b="1" dirty="0"/>
              <a:t>Forest Cover:</a:t>
            </a:r>
            <a:r>
              <a:rPr lang="en-US" dirty="0"/>
              <a:t> This stock would show a steady, continuous decline (depletion) from the start of the simulation. The exponential growth of the population accelerates clearing for agriculture and wood harvesting for lime plaster, causing forest cover to plummet toward near-zero levels.</a:t>
            </a:r>
          </a:p>
          <a:p>
            <a:r>
              <a:rPr lang="en-US" b="1" dirty="0"/>
              <a:t>Soil Fertility:</a:t>
            </a:r>
            <a:r>
              <a:rPr lang="en-US" dirty="0"/>
              <a:t> This stock would also decline continuously. Initially, it might remain relatively stable, but as deforestation accelerates, rapid soil erosion and nutrient depletion from over-farming cause fertility to plummet, which permanently lowers the land's agricultural yield.</a:t>
            </a:r>
          </a:p>
          <a:p>
            <a:r>
              <a:rPr lang="en-US" b="1" dirty="0"/>
              <a:t>Water Availability/Reservoir Storage:</a:t>
            </a:r>
            <a:r>
              <a:rPr lang="en-US" dirty="0"/>
              <a:t> This stock would show seasonal oscillations superimposed on a long-term declining trend. As forest cover is lost, reduced rainfall infiltration and microclimatic changes dry up the water sources, leaving reservoirs depleted during critical dry seasons.</a:t>
            </a:r>
          </a:p>
          <a:p>
            <a:r>
              <a:rPr lang="en-US" b="1" dirty="0"/>
              <a:t>Food Supply:</a:t>
            </a:r>
            <a:r>
              <a:rPr lang="en-US" dirty="0"/>
              <a:t> Initially, food supply increases or remains stable to support the growing population. However, as soil fertility degrades and water shortages intensify, agricultural yields collapse, causing food supply to drop sharply, preceding and driving the population crash.</a:t>
            </a:r>
          </a:p>
          <a:p>
            <a:endParaRPr lang="en-US" dirty="0"/>
          </a:p>
        </p:txBody>
      </p:sp>
      <p:sp>
        <p:nvSpPr>
          <p:cNvPr id="3" name="Title 2">
            <a:extLst>
              <a:ext uri="{FF2B5EF4-FFF2-40B4-BE49-F238E27FC236}">
                <a16:creationId xmlns:a16="http://schemas.microsoft.com/office/drawing/2014/main" id="{648D4263-1DF9-CD46-79E5-7755627978AB}"/>
              </a:ext>
            </a:extLst>
          </p:cNvPr>
          <p:cNvSpPr>
            <a:spLocks noGrp="1"/>
          </p:cNvSpPr>
          <p:nvPr>
            <p:ph type="title"/>
          </p:nvPr>
        </p:nvSpPr>
        <p:spPr/>
        <p:txBody>
          <a:bodyPr/>
          <a:lstStyle/>
          <a:p>
            <a:r>
              <a:rPr lang="en-US" dirty="0"/>
              <a:t>AI description of the Reference Mode</a:t>
            </a:r>
          </a:p>
        </p:txBody>
      </p:sp>
    </p:spTree>
    <p:extLst>
      <p:ext uri="{BB962C8B-B14F-4D97-AF65-F5344CB8AC3E}">
        <p14:creationId xmlns:p14="http://schemas.microsoft.com/office/powerpoint/2010/main" val="3274067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166866-1594-A034-2D9F-FDB8E4085D74}"/>
              </a:ext>
            </a:extLst>
          </p:cNvPr>
          <p:cNvSpPr>
            <a:spLocks noGrp="1"/>
          </p:cNvSpPr>
          <p:nvPr>
            <p:ph idx="1"/>
          </p:nvPr>
        </p:nvSpPr>
        <p:spPr/>
        <p:txBody>
          <a:bodyPr/>
          <a:lstStyle/>
          <a:p>
            <a:r>
              <a:rPr lang="en-US" dirty="0"/>
              <a:t>Prompt to Gemini, followed by the description from Seldon:</a:t>
            </a:r>
          </a:p>
          <a:p>
            <a:pPr marL="457200" lvl="1" indent="0">
              <a:buNone/>
            </a:pPr>
            <a:r>
              <a:rPr lang="en-US" i="1" dirty="0"/>
              <a:t>Given this description of these variables' behavior over time, create a single graph of these variables over a few hundred years.</a:t>
            </a:r>
          </a:p>
          <a:p>
            <a:endParaRPr lang="en-US" dirty="0"/>
          </a:p>
        </p:txBody>
      </p:sp>
      <p:sp>
        <p:nvSpPr>
          <p:cNvPr id="3" name="Title 2">
            <a:extLst>
              <a:ext uri="{FF2B5EF4-FFF2-40B4-BE49-F238E27FC236}">
                <a16:creationId xmlns:a16="http://schemas.microsoft.com/office/drawing/2014/main" id="{023649B1-1D70-1DDE-9196-7A2C19477578}"/>
              </a:ext>
            </a:extLst>
          </p:cNvPr>
          <p:cNvSpPr>
            <a:spLocks noGrp="1"/>
          </p:cNvSpPr>
          <p:nvPr>
            <p:ph type="title"/>
          </p:nvPr>
        </p:nvSpPr>
        <p:spPr/>
        <p:txBody>
          <a:bodyPr/>
          <a:lstStyle/>
          <a:p>
            <a:r>
              <a:rPr lang="en-US" dirty="0"/>
              <a:t>Drawing the Reference Mode</a:t>
            </a:r>
          </a:p>
        </p:txBody>
      </p:sp>
      <p:pic>
        <p:nvPicPr>
          <p:cNvPr id="4" name="Picture 3" descr="Graph image">
            <a:extLst>
              <a:ext uri="{FF2B5EF4-FFF2-40B4-BE49-F238E27FC236}">
                <a16:creationId xmlns:a16="http://schemas.microsoft.com/office/drawing/2014/main" id="{CB6A25FD-6554-CC29-4F4F-42D4AE1219FF}"/>
              </a:ext>
            </a:extLst>
          </p:cNvPr>
          <p:cNvPicPr>
            <a:picLocks noChangeAspect="1"/>
          </p:cNvPicPr>
          <p:nvPr/>
        </p:nvPicPr>
        <p:blipFill>
          <a:blip r:embed="rId2"/>
          <a:stretch>
            <a:fillRect/>
          </a:stretch>
        </p:blipFill>
        <p:spPr>
          <a:xfrm>
            <a:off x="3126597" y="2251057"/>
            <a:ext cx="5952252" cy="3853877"/>
          </a:xfrm>
          <a:prstGeom prst="rect">
            <a:avLst/>
          </a:prstGeom>
        </p:spPr>
      </p:pic>
    </p:spTree>
    <p:extLst>
      <p:ext uri="{BB962C8B-B14F-4D97-AF65-F5344CB8AC3E}">
        <p14:creationId xmlns:p14="http://schemas.microsoft.com/office/powerpoint/2010/main" val="210421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B5306BE-DBAA-842F-B3FD-89014A5372ED}"/>
              </a:ext>
            </a:extLst>
          </p:cNvPr>
          <p:cNvSpPr>
            <a:spLocks noGrp="1"/>
          </p:cNvSpPr>
          <p:nvPr>
            <p:ph idx="1"/>
          </p:nvPr>
        </p:nvSpPr>
        <p:spPr/>
        <p:txBody>
          <a:bodyPr/>
          <a:lstStyle/>
          <a:p>
            <a:r>
              <a:rPr lang="en-US" dirty="0"/>
              <a:t>Prompt (to Gemini):</a:t>
            </a:r>
          </a:p>
          <a:p>
            <a:pPr marL="457200" lvl="1" indent="0">
              <a:buNone/>
            </a:pPr>
            <a:r>
              <a:rPr lang="en-US" i="1" dirty="0"/>
              <a:t>Population and food supply will gradually approach their peak before collapsing; i.e., they don't come to a point.</a:t>
            </a:r>
          </a:p>
          <a:p>
            <a:endParaRPr lang="en-US" dirty="0"/>
          </a:p>
        </p:txBody>
      </p:sp>
      <p:sp>
        <p:nvSpPr>
          <p:cNvPr id="3" name="Title 2">
            <a:extLst>
              <a:ext uri="{FF2B5EF4-FFF2-40B4-BE49-F238E27FC236}">
                <a16:creationId xmlns:a16="http://schemas.microsoft.com/office/drawing/2014/main" id="{EED05828-F81F-69DC-7F97-94AF3F47024A}"/>
              </a:ext>
            </a:extLst>
          </p:cNvPr>
          <p:cNvSpPr>
            <a:spLocks noGrp="1"/>
          </p:cNvSpPr>
          <p:nvPr>
            <p:ph type="title"/>
          </p:nvPr>
        </p:nvSpPr>
        <p:spPr/>
        <p:txBody>
          <a:bodyPr/>
          <a:lstStyle/>
          <a:p>
            <a:r>
              <a:rPr lang="en-US" dirty="0"/>
              <a:t>Refinement</a:t>
            </a:r>
          </a:p>
        </p:txBody>
      </p:sp>
      <p:pic>
        <p:nvPicPr>
          <p:cNvPr id="4" name="Picture 3" descr="Graph image">
            <a:extLst>
              <a:ext uri="{FF2B5EF4-FFF2-40B4-BE49-F238E27FC236}">
                <a16:creationId xmlns:a16="http://schemas.microsoft.com/office/drawing/2014/main" id="{C3EBEB00-5BC0-C0EE-AFC5-D5D1DB703565}"/>
              </a:ext>
            </a:extLst>
          </p:cNvPr>
          <p:cNvPicPr>
            <a:picLocks noChangeAspect="1"/>
          </p:cNvPicPr>
          <p:nvPr/>
        </p:nvPicPr>
        <p:blipFill>
          <a:blip r:embed="rId2"/>
          <a:stretch>
            <a:fillRect/>
          </a:stretch>
        </p:blipFill>
        <p:spPr>
          <a:xfrm>
            <a:off x="3119874" y="2249722"/>
            <a:ext cx="5952252" cy="3853877"/>
          </a:xfrm>
          <a:prstGeom prst="rect">
            <a:avLst/>
          </a:prstGeom>
        </p:spPr>
      </p:pic>
    </p:spTree>
    <p:extLst>
      <p:ext uri="{BB962C8B-B14F-4D97-AF65-F5344CB8AC3E}">
        <p14:creationId xmlns:p14="http://schemas.microsoft.com/office/powerpoint/2010/main" val="4237383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9EEFB8D-4F69-2393-32C1-E40EACDF2BD0}"/>
              </a:ext>
            </a:extLst>
          </p:cNvPr>
          <p:cNvSpPr>
            <a:spLocks noGrp="1"/>
          </p:cNvSpPr>
          <p:nvPr>
            <p:ph idx="1"/>
          </p:nvPr>
        </p:nvSpPr>
        <p:spPr/>
        <p:txBody>
          <a:bodyPr/>
          <a:lstStyle/>
          <a:p>
            <a:r>
              <a:rPr lang="en-US" dirty="0"/>
              <a:t>Prompt (to Gemini):</a:t>
            </a:r>
          </a:p>
          <a:p>
            <a:pPr marL="457200" lvl="1" indent="0">
              <a:buNone/>
            </a:pPr>
            <a:r>
              <a:rPr lang="en-US" i="1" dirty="0"/>
              <a:t>While water availability does oscillate seasonally, that is not important to our problem; only the decline is important.</a:t>
            </a:r>
          </a:p>
          <a:p>
            <a:endParaRPr lang="en-US" dirty="0"/>
          </a:p>
        </p:txBody>
      </p:sp>
      <p:sp>
        <p:nvSpPr>
          <p:cNvPr id="3" name="Title 2">
            <a:extLst>
              <a:ext uri="{FF2B5EF4-FFF2-40B4-BE49-F238E27FC236}">
                <a16:creationId xmlns:a16="http://schemas.microsoft.com/office/drawing/2014/main" id="{962C655F-9709-0957-0ECA-FB189C537751}"/>
              </a:ext>
            </a:extLst>
          </p:cNvPr>
          <p:cNvSpPr>
            <a:spLocks noGrp="1"/>
          </p:cNvSpPr>
          <p:nvPr>
            <p:ph type="title"/>
          </p:nvPr>
        </p:nvSpPr>
        <p:spPr/>
        <p:txBody>
          <a:bodyPr/>
          <a:lstStyle/>
          <a:p>
            <a:r>
              <a:rPr lang="en-US" dirty="0"/>
              <a:t>Last refinement</a:t>
            </a:r>
          </a:p>
        </p:txBody>
      </p:sp>
      <p:pic>
        <p:nvPicPr>
          <p:cNvPr id="4" name="Picture 3" descr="Graph image">
            <a:extLst>
              <a:ext uri="{FF2B5EF4-FFF2-40B4-BE49-F238E27FC236}">
                <a16:creationId xmlns:a16="http://schemas.microsoft.com/office/drawing/2014/main" id="{B3B45FA7-F722-F5E5-B781-3F86AA7CE589}"/>
              </a:ext>
            </a:extLst>
          </p:cNvPr>
          <p:cNvPicPr>
            <a:picLocks noChangeAspect="1"/>
          </p:cNvPicPr>
          <p:nvPr/>
        </p:nvPicPr>
        <p:blipFill>
          <a:blip r:embed="rId2"/>
          <a:stretch>
            <a:fillRect/>
          </a:stretch>
        </p:blipFill>
        <p:spPr>
          <a:xfrm>
            <a:off x="3119874" y="2268844"/>
            <a:ext cx="5952252" cy="3853877"/>
          </a:xfrm>
          <a:prstGeom prst="rect">
            <a:avLst/>
          </a:prstGeom>
        </p:spPr>
      </p:pic>
    </p:spTree>
    <p:extLst>
      <p:ext uri="{BB962C8B-B14F-4D97-AF65-F5344CB8AC3E}">
        <p14:creationId xmlns:p14="http://schemas.microsoft.com/office/powerpoint/2010/main" val="1577542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92B8AF-4F56-464A-6874-E27AD2A34716}"/>
              </a:ext>
            </a:extLst>
          </p:cNvPr>
          <p:cNvSpPr>
            <a:spLocks noGrp="1"/>
          </p:cNvSpPr>
          <p:nvPr>
            <p:ph idx="1"/>
          </p:nvPr>
        </p:nvSpPr>
        <p:spPr/>
        <p:txBody>
          <a:bodyPr>
            <a:normAutofit lnSpcReduction="10000"/>
          </a:bodyPr>
          <a:lstStyle/>
          <a:p>
            <a:r>
              <a:rPr lang="en-US" dirty="0"/>
              <a:t>Create a dynamic hypothesis for this system, using only the key stocks you already identified.</a:t>
            </a:r>
          </a:p>
          <a:p>
            <a:r>
              <a:rPr lang="en-US" dirty="0"/>
              <a:t>Create an appropriate prompt to ask the AI to generate the dynamic hypothesis of this system, using only stocks.  You may wish to feed it the key stocks it already identified and you should explicitly limit the number of stocks.</a:t>
            </a:r>
          </a:p>
          <a:p>
            <a:r>
              <a:rPr lang="en-US" dirty="0"/>
              <a:t>Critique the AI-generated CLD:</a:t>
            </a:r>
          </a:p>
          <a:p>
            <a:pPr lvl="1"/>
            <a:r>
              <a:rPr lang="en-US" dirty="0"/>
              <a:t>Does it make sense?</a:t>
            </a:r>
          </a:p>
          <a:p>
            <a:pPr lvl="1"/>
            <a:r>
              <a:rPr lang="en-US" dirty="0"/>
              <a:t>Does it match your mental model?</a:t>
            </a:r>
          </a:p>
          <a:p>
            <a:pPr lvl="1"/>
            <a:r>
              <a:rPr lang="en-US" dirty="0"/>
              <a:t>Is it missing anything (or have too much of something)?</a:t>
            </a:r>
          </a:p>
          <a:p>
            <a:r>
              <a:rPr lang="en-US" dirty="0"/>
              <a:t>Modify either CLD to match your understanding</a:t>
            </a:r>
          </a:p>
          <a:p>
            <a:endParaRPr lang="en-US" dirty="0"/>
          </a:p>
        </p:txBody>
      </p:sp>
      <p:sp>
        <p:nvSpPr>
          <p:cNvPr id="3" name="Title 2">
            <a:extLst>
              <a:ext uri="{FF2B5EF4-FFF2-40B4-BE49-F238E27FC236}">
                <a16:creationId xmlns:a16="http://schemas.microsoft.com/office/drawing/2014/main" id="{BFAD38DB-241D-F7F5-30EE-8C6702C83FDE}"/>
              </a:ext>
            </a:extLst>
          </p:cNvPr>
          <p:cNvSpPr>
            <a:spLocks noGrp="1"/>
          </p:cNvSpPr>
          <p:nvPr>
            <p:ph type="title"/>
          </p:nvPr>
        </p:nvSpPr>
        <p:spPr/>
        <p:txBody>
          <a:bodyPr/>
          <a:lstStyle/>
          <a:p>
            <a:r>
              <a:rPr lang="en-US" dirty="0"/>
              <a:t>Sample student exercise for the Dynamic Hypothesis</a:t>
            </a:r>
          </a:p>
        </p:txBody>
      </p:sp>
    </p:spTree>
    <p:extLst>
      <p:ext uri="{BB962C8B-B14F-4D97-AF65-F5344CB8AC3E}">
        <p14:creationId xmlns:p14="http://schemas.microsoft.com/office/powerpoint/2010/main" val="403680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B4B3A0-FCE4-13E5-036A-C6BB83E8BC0F}"/>
              </a:ext>
            </a:extLst>
          </p:cNvPr>
          <p:cNvSpPr>
            <a:spLocks noGrp="1"/>
          </p:cNvSpPr>
          <p:nvPr>
            <p:ph idx="1"/>
          </p:nvPr>
        </p:nvSpPr>
        <p:spPr/>
        <p:txBody>
          <a:bodyPr/>
          <a:lstStyle/>
          <a:p>
            <a:r>
              <a:rPr lang="en-US" dirty="0"/>
              <a:t>Be careful because a CLD is not a Dynamic Hypothesis</a:t>
            </a:r>
          </a:p>
          <a:p>
            <a:r>
              <a:rPr lang="en-US" dirty="0"/>
              <a:t>Use Build-&gt;qualitative</a:t>
            </a:r>
          </a:p>
          <a:p>
            <a:r>
              <a:rPr lang="en-US" dirty="0"/>
              <a:t>Problem statement and background knowledge as they were for the behavior over time prompt (link + key stocks)</a:t>
            </a:r>
          </a:p>
          <a:p>
            <a:r>
              <a:rPr lang="en-US" dirty="0"/>
              <a:t>Prompt:</a:t>
            </a:r>
          </a:p>
          <a:p>
            <a:pPr marL="457200" lvl="1" indent="0">
              <a:buNone/>
            </a:pPr>
            <a:r>
              <a:rPr lang="en-US" i="1" dirty="0"/>
              <a:t>Using only the background knowledge, create a dynamic hypothesis for this system, including only stocks and using no more than four stocks.</a:t>
            </a:r>
            <a:endParaRPr lang="en-US" dirty="0"/>
          </a:p>
          <a:p>
            <a:r>
              <a:rPr lang="en-US" dirty="0"/>
              <a:t>We need to constrain it</a:t>
            </a:r>
          </a:p>
          <a:p>
            <a:r>
              <a:rPr lang="en-US" dirty="0"/>
              <a:t>To tell this story, I want Food Supply, which was not chosen in the first attempt.</a:t>
            </a:r>
          </a:p>
          <a:p>
            <a:endParaRPr lang="en-US" dirty="0"/>
          </a:p>
        </p:txBody>
      </p:sp>
      <p:sp>
        <p:nvSpPr>
          <p:cNvPr id="3" name="Title 2">
            <a:extLst>
              <a:ext uri="{FF2B5EF4-FFF2-40B4-BE49-F238E27FC236}">
                <a16:creationId xmlns:a16="http://schemas.microsoft.com/office/drawing/2014/main" id="{88864F11-B4C0-6720-A838-C7B50307F8B0}"/>
              </a:ext>
            </a:extLst>
          </p:cNvPr>
          <p:cNvSpPr>
            <a:spLocks noGrp="1"/>
          </p:cNvSpPr>
          <p:nvPr>
            <p:ph type="title"/>
          </p:nvPr>
        </p:nvSpPr>
        <p:spPr/>
        <p:txBody>
          <a:bodyPr/>
          <a:lstStyle/>
          <a:p>
            <a:r>
              <a:rPr lang="en-US" dirty="0"/>
              <a:t>2. Develop the Dynamic Hypothesis</a:t>
            </a:r>
          </a:p>
        </p:txBody>
      </p:sp>
    </p:spTree>
    <p:extLst>
      <p:ext uri="{BB962C8B-B14F-4D97-AF65-F5344CB8AC3E}">
        <p14:creationId xmlns:p14="http://schemas.microsoft.com/office/powerpoint/2010/main" val="366877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94110A-E210-4235-AB7B-A8DA14E6A5DC}"/>
              </a:ext>
            </a:extLst>
          </p:cNvPr>
          <p:cNvSpPr>
            <a:spLocks noGrp="1"/>
          </p:cNvSpPr>
          <p:nvPr>
            <p:ph idx="1"/>
          </p:nvPr>
        </p:nvSpPr>
        <p:spPr/>
        <p:txBody>
          <a:bodyPr/>
          <a:lstStyle/>
          <a:p>
            <a:r>
              <a:rPr lang="en-US" dirty="0"/>
              <a:t>Introduction</a:t>
            </a:r>
          </a:p>
          <a:p>
            <a:r>
              <a:rPr lang="en-US" dirty="0"/>
              <a:t>Opportunities with AI</a:t>
            </a:r>
          </a:p>
          <a:p>
            <a:r>
              <a:rPr lang="en-US" dirty="0"/>
              <a:t>AI Assistant panel </a:t>
            </a:r>
          </a:p>
          <a:p>
            <a:r>
              <a:rPr lang="en-US" dirty="0"/>
              <a:t>Examples with Basic AI</a:t>
            </a:r>
          </a:p>
          <a:p>
            <a:r>
              <a:rPr lang="en-US" dirty="0"/>
              <a:t>When to Introduce Agents</a:t>
            </a:r>
          </a:p>
          <a:p>
            <a:r>
              <a:rPr lang="en-US" dirty="0"/>
              <a:t>Conclusions</a:t>
            </a:r>
          </a:p>
          <a:p>
            <a:endParaRPr lang="en-US" dirty="0"/>
          </a:p>
        </p:txBody>
      </p:sp>
      <p:sp>
        <p:nvSpPr>
          <p:cNvPr id="4" name="Title 3">
            <a:extLst>
              <a:ext uri="{FF2B5EF4-FFF2-40B4-BE49-F238E27FC236}">
                <a16:creationId xmlns:a16="http://schemas.microsoft.com/office/drawing/2014/main" id="{75BB3A87-EDDD-436E-89B8-6EDE7FA5EA26}"/>
              </a:ext>
            </a:extLst>
          </p:cNvPr>
          <p:cNvSpPr>
            <a:spLocks noGrp="1"/>
          </p:cNvSpPr>
          <p:nvPr>
            <p:ph type="title"/>
          </p:nvPr>
        </p:nvSpPr>
        <p:spPr/>
        <p:txBody>
          <a:bodyPr/>
          <a:lstStyle/>
          <a:p>
            <a:r>
              <a:rPr lang="en-US" dirty="0"/>
              <a:t>Overview</a:t>
            </a:r>
          </a:p>
        </p:txBody>
      </p:sp>
    </p:spTree>
    <p:extLst>
      <p:ext uri="{BB962C8B-B14F-4D97-AF65-F5344CB8AC3E}">
        <p14:creationId xmlns:p14="http://schemas.microsoft.com/office/powerpoint/2010/main" val="424224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2D7A89-A8B2-3528-4C72-84BD3CFC8EE9}"/>
              </a:ext>
            </a:extLst>
          </p:cNvPr>
          <p:cNvSpPr>
            <a:spLocks noGrp="1"/>
          </p:cNvSpPr>
          <p:nvPr>
            <p:ph idx="1"/>
          </p:nvPr>
        </p:nvSpPr>
        <p:spPr>
          <a:xfrm>
            <a:off x="896257" y="4547809"/>
            <a:ext cx="10515600" cy="1364343"/>
          </a:xfrm>
        </p:spPr>
        <p:txBody>
          <a:bodyPr>
            <a:normAutofit fontScale="92500" lnSpcReduction="20000"/>
          </a:bodyPr>
          <a:lstStyle/>
          <a:p>
            <a:pPr marL="0" indent="0">
              <a:buNone/>
            </a:pPr>
            <a:r>
              <a:rPr lang="en-US" sz="2000" dirty="0"/>
              <a:t>The argument the AI makes for this polarity (Forest Cover decreases </a:t>
            </a:r>
            <a:r>
              <a:rPr lang="en-US" sz="2000" dirty="0">
                <a:sym typeface="Wingdings" panose="05000000000000000000" pitchFamily="2" charset="2"/>
              </a:rPr>
              <a:t> Food Supply decreasing) is that deforestation leads to soil erosion and lower soil fertility.  Therefore, food supply will decrease.  While that is true, the reference mode says that deforestation frees up additional cropland, which </a:t>
            </a:r>
            <a:r>
              <a:rPr lang="en-US" sz="2000" i="1" dirty="0">
                <a:sym typeface="Wingdings" panose="05000000000000000000" pitchFamily="2" charset="2"/>
              </a:rPr>
              <a:t>increases</a:t>
            </a:r>
            <a:r>
              <a:rPr lang="en-US" sz="2000" dirty="0">
                <a:sym typeface="Wingdings" panose="05000000000000000000" pitchFamily="2" charset="2"/>
              </a:rPr>
              <a:t> the food supply.  There are therefore two different effects with different time constants, but increasing food supply is the main one in this story.</a:t>
            </a:r>
            <a:endParaRPr lang="en-US" sz="2000" dirty="0"/>
          </a:p>
        </p:txBody>
      </p:sp>
      <p:sp>
        <p:nvSpPr>
          <p:cNvPr id="3" name="Title 2">
            <a:extLst>
              <a:ext uri="{FF2B5EF4-FFF2-40B4-BE49-F238E27FC236}">
                <a16:creationId xmlns:a16="http://schemas.microsoft.com/office/drawing/2014/main" id="{76E6ACB5-0E3B-B861-BDA8-B7D9BC207EBE}"/>
              </a:ext>
            </a:extLst>
          </p:cNvPr>
          <p:cNvSpPr>
            <a:spLocks noGrp="1"/>
          </p:cNvSpPr>
          <p:nvPr>
            <p:ph type="title"/>
          </p:nvPr>
        </p:nvSpPr>
        <p:spPr/>
        <p:txBody>
          <a:bodyPr/>
          <a:lstStyle/>
          <a:p>
            <a:r>
              <a:rPr lang="en-US" dirty="0"/>
              <a:t>Dynamic Hypothesis draft</a:t>
            </a:r>
          </a:p>
        </p:txBody>
      </p:sp>
      <p:pic>
        <p:nvPicPr>
          <p:cNvPr id="11" name="Picture 10">
            <a:extLst>
              <a:ext uri="{FF2B5EF4-FFF2-40B4-BE49-F238E27FC236}">
                <a16:creationId xmlns:a16="http://schemas.microsoft.com/office/drawing/2014/main" id="{CDFAF786-98D2-6837-AB56-7A5034CC5370}"/>
              </a:ext>
            </a:extLst>
          </p:cNvPr>
          <p:cNvPicPr>
            <a:picLocks noChangeAspect="1"/>
          </p:cNvPicPr>
          <p:nvPr/>
        </p:nvPicPr>
        <p:blipFill>
          <a:blip r:embed="rId2"/>
          <a:stretch>
            <a:fillRect/>
          </a:stretch>
        </p:blipFill>
        <p:spPr>
          <a:xfrm>
            <a:off x="2589847" y="989209"/>
            <a:ext cx="7012305" cy="3503295"/>
          </a:xfrm>
          <a:prstGeom prst="rect">
            <a:avLst/>
          </a:prstGeom>
        </p:spPr>
      </p:pic>
      <p:sp>
        <p:nvSpPr>
          <p:cNvPr id="4" name="Oval 3">
            <a:extLst>
              <a:ext uri="{FF2B5EF4-FFF2-40B4-BE49-F238E27FC236}">
                <a16:creationId xmlns:a16="http://schemas.microsoft.com/office/drawing/2014/main" id="{05616844-D32C-44F0-8C69-059BE2FD29FB}"/>
              </a:ext>
            </a:extLst>
          </p:cNvPr>
          <p:cNvSpPr/>
          <p:nvPr/>
        </p:nvSpPr>
        <p:spPr>
          <a:xfrm>
            <a:off x="7663609" y="3159278"/>
            <a:ext cx="774029" cy="735034"/>
          </a:xfrm>
          <a:prstGeom prst="ellipse">
            <a:avLst/>
          </a:prstGeom>
          <a:noFill/>
          <a:ln w="38100">
            <a:solidFill>
              <a:srgbClr val="166BB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166BBF"/>
              </a:solidFill>
            </a:endParaRPr>
          </a:p>
        </p:txBody>
      </p:sp>
      <p:sp>
        <p:nvSpPr>
          <p:cNvPr id="5" name="TextBox 4">
            <a:extLst>
              <a:ext uri="{FF2B5EF4-FFF2-40B4-BE49-F238E27FC236}">
                <a16:creationId xmlns:a16="http://schemas.microsoft.com/office/drawing/2014/main" id="{421DC7EF-CC61-3FCD-ABE2-584DF9507038}"/>
              </a:ext>
            </a:extLst>
          </p:cNvPr>
          <p:cNvSpPr txBox="1"/>
          <p:nvPr/>
        </p:nvSpPr>
        <p:spPr>
          <a:xfrm>
            <a:off x="8609188" y="3526795"/>
            <a:ext cx="1149674" cy="400110"/>
          </a:xfrm>
          <a:prstGeom prst="rect">
            <a:avLst/>
          </a:prstGeom>
          <a:noFill/>
        </p:spPr>
        <p:txBody>
          <a:bodyPr wrap="none" rtlCol="0">
            <a:spAutoFit/>
          </a:bodyPr>
          <a:lstStyle/>
          <a:p>
            <a:r>
              <a:rPr lang="en-US" sz="2000" b="1" dirty="0">
                <a:solidFill>
                  <a:srgbClr val="166BBF"/>
                </a:solidFill>
                <a:latin typeface="Open Sans Light" panose="020B0306030504020204" pitchFamily="34" charset="0"/>
                <a:ea typeface="Open Sans Light" panose="020B0306030504020204" pitchFamily="34" charset="0"/>
                <a:cs typeface="Open Sans Light" panose="020B0306030504020204" pitchFamily="34" charset="0"/>
              </a:rPr>
              <a:t>Polarity?</a:t>
            </a:r>
          </a:p>
        </p:txBody>
      </p:sp>
    </p:spTree>
    <p:extLst>
      <p:ext uri="{BB962C8B-B14F-4D97-AF65-F5344CB8AC3E}">
        <p14:creationId xmlns:p14="http://schemas.microsoft.com/office/powerpoint/2010/main" val="394289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14EF8-6A48-C7A5-013E-B842894FE45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DB4DDE-733D-88A2-484C-80E6ECAAF287}"/>
              </a:ext>
            </a:extLst>
          </p:cNvPr>
          <p:cNvSpPr>
            <a:spLocks noGrp="1"/>
          </p:cNvSpPr>
          <p:nvPr>
            <p:ph idx="1"/>
          </p:nvPr>
        </p:nvSpPr>
        <p:spPr>
          <a:xfrm>
            <a:off x="838200" y="3051545"/>
            <a:ext cx="10515600" cy="3262169"/>
          </a:xfrm>
        </p:spPr>
        <p:txBody>
          <a:bodyPr>
            <a:normAutofit fontScale="77500" lnSpcReduction="20000"/>
          </a:bodyPr>
          <a:lstStyle/>
          <a:p>
            <a:pPr marL="0" indent="0">
              <a:buNone/>
            </a:pPr>
            <a:r>
              <a:rPr lang="en-US" sz="2000" dirty="0"/>
              <a:t>Initially, the Mayan population grew exponentially. This growth was fueled by </a:t>
            </a:r>
            <a:r>
              <a:rPr lang="en-US" sz="2000" b="1" dirty="0"/>
              <a:t>Loop R1 (Reinforcing Loop: Forest Cover Expansion)</a:t>
            </a:r>
            <a:r>
              <a:rPr lang="en-US" sz="2000" dirty="0"/>
              <a:t>. As the population increased, forests were cleared at an accelerating rate to create agricultural cropland. In the short term, this increased the food supply (maize), which in turn allowed the population to grow even faster. This positive feedback loop acted as an engine of growth, driving the civilization to its peak.</a:t>
            </a:r>
          </a:p>
          <a:p>
            <a:pPr marL="0" indent="0">
              <a:buNone/>
            </a:pPr>
            <a:r>
              <a:rPr lang="en-US" sz="2000" dirty="0"/>
              <a:t>The forest cover, soil fertility, and water reservoirs are critical resource stocks that accumulated vulnerabilities over decades. The delay between clearing forests and the ultimate collapse of the microclimate meant that the Maya did not immediately feel the consequences of deforestation. As forest cover plummeted, it silently eroded the environment's carrying capacity by reducing rainfall infiltration and stripping the soil of nutrients.</a:t>
            </a:r>
          </a:p>
          <a:p>
            <a:pPr marL="0" indent="0">
              <a:buNone/>
            </a:pPr>
            <a:r>
              <a:rPr lang="en-US" sz="2000" dirty="0"/>
              <a:t>Once forest depletion crossed a critical threshold, the reinforcing growth loop (R1) could no longer sustain the system and the balancing loops quickly gained dominance, leading to the collapse phase, both a water crisis (B2) and a food crisis (B1 and B3). Because of the delays in soil and forest regeneration, the feedback signaling resource depletion was delayed. By the time the balancing loops (B2 and B3) became dominant, the environmental resource stocks had been severely degraded, forcing a rapid, non-linear collapse of the population to align with a permanently lowered carrying capacity.</a:t>
            </a:r>
          </a:p>
          <a:p>
            <a:pPr marL="0" indent="0">
              <a:buNone/>
            </a:pPr>
            <a:endParaRPr lang="en-US" sz="2000" dirty="0"/>
          </a:p>
        </p:txBody>
      </p:sp>
      <p:sp>
        <p:nvSpPr>
          <p:cNvPr id="3" name="Title 2">
            <a:extLst>
              <a:ext uri="{FF2B5EF4-FFF2-40B4-BE49-F238E27FC236}">
                <a16:creationId xmlns:a16="http://schemas.microsoft.com/office/drawing/2014/main" id="{15090668-185C-7A0B-FD2D-E25FCE28E3D4}"/>
              </a:ext>
            </a:extLst>
          </p:cNvPr>
          <p:cNvSpPr>
            <a:spLocks noGrp="1"/>
          </p:cNvSpPr>
          <p:nvPr>
            <p:ph type="title"/>
          </p:nvPr>
        </p:nvSpPr>
        <p:spPr/>
        <p:txBody>
          <a:bodyPr/>
          <a:lstStyle/>
          <a:p>
            <a:r>
              <a:rPr lang="en-US" dirty="0"/>
              <a:t>Dynamic Hypothesis</a:t>
            </a:r>
          </a:p>
        </p:txBody>
      </p:sp>
      <p:pic>
        <p:nvPicPr>
          <p:cNvPr id="5" name="Picture 4">
            <a:extLst>
              <a:ext uri="{FF2B5EF4-FFF2-40B4-BE49-F238E27FC236}">
                <a16:creationId xmlns:a16="http://schemas.microsoft.com/office/drawing/2014/main" id="{5CD57CA3-9D51-457F-8BCD-77C76ECEA40D}"/>
              </a:ext>
            </a:extLst>
          </p:cNvPr>
          <p:cNvPicPr>
            <a:picLocks noChangeAspect="1"/>
          </p:cNvPicPr>
          <p:nvPr/>
        </p:nvPicPr>
        <p:blipFill>
          <a:blip r:embed="rId2"/>
          <a:stretch>
            <a:fillRect/>
          </a:stretch>
        </p:blipFill>
        <p:spPr>
          <a:xfrm>
            <a:off x="3601458" y="626565"/>
            <a:ext cx="5002530" cy="2411730"/>
          </a:xfrm>
          <a:prstGeom prst="rect">
            <a:avLst/>
          </a:prstGeom>
        </p:spPr>
      </p:pic>
    </p:spTree>
    <p:extLst>
      <p:ext uri="{BB962C8B-B14F-4D97-AF65-F5344CB8AC3E}">
        <p14:creationId xmlns:p14="http://schemas.microsoft.com/office/powerpoint/2010/main" val="2477777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57DB3A-6183-7AB0-6666-93CA9966E74A}"/>
              </a:ext>
            </a:extLst>
          </p:cNvPr>
          <p:cNvSpPr>
            <a:spLocks noGrp="1"/>
          </p:cNvSpPr>
          <p:nvPr>
            <p:ph idx="1"/>
          </p:nvPr>
        </p:nvSpPr>
        <p:spPr/>
        <p:txBody>
          <a:bodyPr/>
          <a:lstStyle/>
          <a:p>
            <a:r>
              <a:rPr lang="en-US" dirty="0"/>
              <a:t>Now is a good time to introduce agents</a:t>
            </a:r>
          </a:p>
          <a:p>
            <a:r>
              <a:rPr lang="en-US" dirty="0"/>
              <a:t>Agents manage multiple steps/the work flow for you</a:t>
            </a:r>
          </a:p>
          <a:p>
            <a:r>
              <a:rPr lang="en-US" dirty="0"/>
              <a:t>Athena is designed to guide you through the standard method</a:t>
            </a:r>
          </a:p>
          <a:p>
            <a:pPr lvl="1"/>
            <a:r>
              <a:rPr lang="en-US" dirty="0"/>
              <a:t>Develop the Reference Mode and Dynamic Hypothesis on CLD side</a:t>
            </a:r>
          </a:p>
          <a:p>
            <a:pPr lvl="1"/>
            <a:r>
              <a:rPr lang="en-US" dirty="0"/>
              <a:t>Input that to SFD side to incrementally build the model</a:t>
            </a:r>
          </a:p>
          <a:p>
            <a:r>
              <a:rPr lang="en-US" dirty="0"/>
              <a:t>Athena will guide us through the steps we just did manually</a:t>
            </a:r>
          </a:p>
          <a:p>
            <a:endParaRPr lang="en-US" dirty="0"/>
          </a:p>
        </p:txBody>
      </p:sp>
      <p:sp>
        <p:nvSpPr>
          <p:cNvPr id="3" name="Title 2">
            <a:extLst>
              <a:ext uri="{FF2B5EF4-FFF2-40B4-BE49-F238E27FC236}">
                <a16:creationId xmlns:a16="http://schemas.microsoft.com/office/drawing/2014/main" id="{C7C59806-E31F-B3BD-5EF7-99BD5E068B22}"/>
              </a:ext>
            </a:extLst>
          </p:cNvPr>
          <p:cNvSpPr>
            <a:spLocks noGrp="1"/>
          </p:cNvSpPr>
          <p:nvPr>
            <p:ph type="title"/>
          </p:nvPr>
        </p:nvSpPr>
        <p:spPr/>
        <p:txBody>
          <a:bodyPr/>
          <a:lstStyle/>
          <a:p>
            <a:r>
              <a:rPr lang="en-US" dirty="0"/>
              <a:t>Athena: Guide to the standard method</a:t>
            </a:r>
          </a:p>
        </p:txBody>
      </p:sp>
    </p:spTree>
    <p:extLst>
      <p:ext uri="{BB962C8B-B14F-4D97-AF65-F5344CB8AC3E}">
        <p14:creationId xmlns:p14="http://schemas.microsoft.com/office/powerpoint/2010/main" val="3340215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7A994-B463-F0AD-6C16-F7587AA38C56}"/>
              </a:ext>
            </a:extLst>
          </p:cNvPr>
          <p:cNvSpPr>
            <a:spLocks noGrp="1"/>
          </p:cNvSpPr>
          <p:nvPr>
            <p:ph idx="1"/>
          </p:nvPr>
        </p:nvSpPr>
        <p:spPr/>
        <p:txBody>
          <a:bodyPr/>
          <a:lstStyle/>
          <a:p>
            <a:r>
              <a:rPr lang="en-US" dirty="0"/>
              <a:t>Prompt:</a:t>
            </a:r>
          </a:p>
          <a:p>
            <a:pPr marL="457200" lvl="1" indent="0">
              <a:buNone/>
            </a:pPr>
            <a:r>
              <a:rPr lang="en-US" i="1" dirty="0"/>
              <a:t>Using the background information in this link (</a:t>
            </a:r>
            <a:r>
              <a:rPr lang="en-US" dirty="0"/>
              <a:t>&lt;link</a:t>
            </a:r>
            <a:r>
              <a:rPr lang="en-US" i="1" dirty="0"/>
              <a:t>&gt;), build a model of the collapse of the Mayan civilization.</a:t>
            </a:r>
          </a:p>
          <a:p>
            <a:endParaRPr lang="en-US" dirty="0"/>
          </a:p>
        </p:txBody>
      </p:sp>
      <p:sp>
        <p:nvSpPr>
          <p:cNvPr id="3" name="Title 2">
            <a:extLst>
              <a:ext uri="{FF2B5EF4-FFF2-40B4-BE49-F238E27FC236}">
                <a16:creationId xmlns:a16="http://schemas.microsoft.com/office/drawing/2014/main" id="{18A8D861-38E4-6E1B-7361-712CE1F53BFF}"/>
              </a:ext>
            </a:extLst>
          </p:cNvPr>
          <p:cNvSpPr>
            <a:spLocks noGrp="1"/>
          </p:cNvSpPr>
          <p:nvPr>
            <p:ph type="title"/>
          </p:nvPr>
        </p:nvSpPr>
        <p:spPr/>
        <p:txBody>
          <a:bodyPr/>
          <a:lstStyle/>
          <a:p>
            <a:r>
              <a:rPr lang="en-US" dirty="0"/>
              <a:t>Athena: Reference Mode and Dynamic Hypothesis</a:t>
            </a:r>
          </a:p>
        </p:txBody>
      </p:sp>
    </p:spTree>
    <p:extLst>
      <p:ext uri="{BB962C8B-B14F-4D97-AF65-F5344CB8AC3E}">
        <p14:creationId xmlns:p14="http://schemas.microsoft.com/office/powerpoint/2010/main" val="35758131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87BCAC-BCFA-5F31-D9E0-F5E914328094}"/>
              </a:ext>
            </a:extLst>
          </p:cNvPr>
          <p:cNvSpPr>
            <a:spLocks noGrp="1"/>
          </p:cNvSpPr>
          <p:nvPr>
            <p:ph idx="1"/>
          </p:nvPr>
        </p:nvSpPr>
        <p:spPr/>
        <p:txBody>
          <a:bodyPr/>
          <a:lstStyle/>
          <a:p>
            <a:r>
              <a:rPr lang="en-US" dirty="0"/>
              <a:t>Starting from the dynamic hypothesis, build a model that reproduces the reference mode.  Break your work into smaller, verifiable steps.</a:t>
            </a:r>
          </a:p>
          <a:p>
            <a:r>
              <a:rPr lang="en-US" dirty="0"/>
              <a:t>Then, using the article and the dynamic hypothesis, formulate a prompt to obtain some number of iterative steps in building the associated model, along with the prompts needed for the AI to perform the work.</a:t>
            </a:r>
          </a:p>
          <a:p>
            <a:r>
              <a:rPr lang="en-US" dirty="0"/>
              <a:t>Pass the returned prompts to the AI, in sequence.  Test the model generated at each stage.  In particular, is it behaving properly?  If it isn’t, fix the model.</a:t>
            </a:r>
          </a:p>
          <a:p>
            <a:r>
              <a:rPr lang="en-US" dirty="0"/>
              <a:t>Critique the AI-generated model, comparing it to your own.</a:t>
            </a:r>
          </a:p>
          <a:p>
            <a:endParaRPr lang="en-US" dirty="0"/>
          </a:p>
        </p:txBody>
      </p:sp>
      <p:sp>
        <p:nvSpPr>
          <p:cNvPr id="3" name="Title 2">
            <a:extLst>
              <a:ext uri="{FF2B5EF4-FFF2-40B4-BE49-F238E27FC236}">
                <a16:creationId xmlns:a16="http://schemas.microsoft.com/office/drawing/2014/main" id="{54677639-E8E9-C533-8A80-DD5320C10A36}"/>
              </a:ext>
            </a:extLst>
          </p:cNvPr>
          <p:cNvSpPr>
            <a:spLocks noGrp="1"/>
          </p:cNvSpPr>
          <p:nvPr>
            <p:ph type="title"/>
          </p:nvPr>
        </p:nvSpPr>
        <p:spPr/>
        <p:txBody>
          <a:bodyPr/>
          <a:lstStyle/>
          <a:p>
            <a:r>
              <a:rPr lang="en-US" dirty="0"/>
              <a:t>Sample student exercise to build the model</a:t>
            </a:r>
          </a:p>
        </p:txBody>
      </p:sp>
    </p:spTree>
    <p:extLst>
      <p:ext uri="{BB962C8B-B14F-4D97-AF65-F5344CB8AC3E}">
        <p14:creationId xmlns:p14="http://schemas.microsoft.com/office/powerpoint/2010/main" val="598189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F5D4A8-2FD3-3A55-F410-B3B14BB4053F}"/>
              </a:ext>
            </a:extLst>
          </p:cNvPr>
          <p:cNvSpPr>
            <a:spLocks noGrp="1"/>
          </p:cNvSpPr>
          <p:nvPr>
            <p:ph idx="1"/>
          </p:nvPr>
        </p:nvSpPr>
        <p:spPr/>
        <p:txBody>
          <a:bodyPr>
            <a:normAutofit lnSpcReduction="10000"/>
          </a:bodyPr>
          <a:lstStyle/>
          <a:p>
            <a:r>
              <a:rPr lang="en-US" dirty="0"/>
              <a:t>Build it iteratively</a:t>
            </a:r>
          </a:p>
          <a:p>
            <a:pPr lvl="1"/>
            <a:r>
              <a:rPr lang="en-US" i="1" dirty="0"/>
              <a:t>Never stray too far from a running model		</a:t>
            </a:r>
            <a:r>
              <a:rPr lang="en-US" dirty="0"/>
              <a:t>-Steve Peterson</a:t>
            </a:r>
          </a:p>
          <a:p>
            <a:r>
              <a:rPr lang="en-US" dirty="0"/>
              <a:t>Ask Discuss-&gt;Seldon for iterative prompts</a:t>
            </a:r>
          </a:p>
          <a:p>
            <a:r>
              <a:rPr lang="en-US" dirty="0"/>
              <a:t>Paste the paper link and dynamic hypothesis description into the background knowledge</a:t>
            </a:r>
          </a:p>
          <a:p>
            <a:r>
              <a:rPr lang="en-US" dirty="0"/>
              <a:t>Prompt:</a:t>
            </a:r>
          </a:p>
          <a:p>
            <a:pPr marL="457200" lvl="1" indent="0">
              <a:buNone/>
            </a:pPr>
            <a:r>
              <a:rPr lang="en-US" i="1" dirty="0"/>
              <a:t>Using only the background knowledge, give me four steps that I can use to incrementally build a system dynamics model of the problem statement. Each step should add to the scope to the model and result in a running model. Do not add more than one stock in each step. For each step, give me a two-sentence prompt I can give to an AI to build me that part of the model.</a:t>
            </a:r>
          </a:p>
          <a:p>
            <a:endParaRPr lang="en-US" dirty="0"/>
          </a:p>
        </p:txBody>
      </p:sp>
      <p:sp>
        <p:nvSpPr>
          <p:cNvPr id="3" name="Title 2">
            <a:extLst>
              <a:ext uri="{FF2B5EF4-FFF2-40B4-BE49-F238E27FC236}">
                <a16:creationId xmlns:a16="http://schemas.microsoft.com/office/drawing/2014/main" id="{4056EAED-73CB-8D25-B4B2-ABE7C5CEBE88}"/>
              </a:ext>
            </a:extLst>
          </p:cNvPr>
          <p:cNvSpPr>
            <a:spLocks noGrp="1"/>
          </p:cNvSpPr>
          <p:nvPr>
            <p:ph type="title"/>
          </p:nvPr>
        </p:nvSpPr>
        <p:spPr/>
        <p:txBody>
          <a:bodyPr/>
          <a:lstStyle/>
          <a:p>
            <a:r>
              <a:rPr lang="en-US" dirty="0"/>
              <a:t>3. Build the stock and flow model</a:t>
            </a:r>
          </a:p>
        </p:txBody>
      </p:sp>
    </p:spTree>
    <p:extLst>
      <p:ext uri="{BB962C8B-B14F-4D97-AF65-F5344CB8AC3E}">
        <p14:creationId xmlns:p14="http://schemas.microsoft.com/office/powerpoint/2010/main" val="912808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DE96A35-3D28-17C1-D3C0-D8426DFEC0AD}"/>
              </a:ext>
            </a:extLst>
          </p:cNvPr>
          <p:cNvSpPr>
            <a:spLocks noGrp="1"/>
          </p:cNvSpPr>
          <p:nvPr>
            <p:ph idx="1"/>
          </p:nvPr>
        </p:nvSpPr>
        <p:spPr>
          <a:xfrm>
            <a:off x="838200" y="786495"/>
            <a:ext cx="10515600" cy="5500009"/>
          </a:xfrm>
        </p:spPr>
        <p:txBody>
          <a:bodyPr>
            <a:normAutofit fontScale="55000" lnSpcReduction="20000"/>
          </a:bodyPr>
          <a:lstStyle/>
          <a:p>
            <a:pPr marL="0" indent="0">
              <a:spcBef>
                <a:spcPts val="0"/>
              </a:spcBef>
              <a:buNone/>
            </a:pPr>
            <a:r>
              <a:rPr lang="en-US" b="1" dirty="0"/>
              <a:t>Step 1: The Population and Resource Baselines (B1 Loop)</a:t>
            </a:r>
          </a:p>
          <a:p>
            <a:pPr marL="0" indent="0">
              <a:spcBef>
                <a:spcPts val="0"/>
              </a:spcBef>
              <a:buNone/>
            </a:pPr>
            <a:r>
              <a:rPr lang="en-US" dirty="0"/>
              <a:t>In this first step, we establish the core population dynamics. We introduce the first stock, </a:t>
            </a:r>
            <a:r>
              <a:rPr lang="en-US" b="1" dirty="0"/>
              <a:t>Population</a:t>
            </a:r>
            <a:r>
              <a:rPr lang="en-US" dirty="0"/>
              <a:t>, and establish its basic carrying capacity constraints via food availability to close the first negative feedback loop (B1).</a:t>
            </a:r>
          </a:p>
          <a:p>
            <a:pPr marL="0" indent="0">
              <a:spcBef>
                <a:spcPts val="0"/>
              </a:spcBef>
              <a:buNone/>
            </a:pPr>
            <a:r>
              <a:rPr lang="en-US" b="1" dirty="0"/>
              <a:t>AI Prompt:</a:t>
            </a:r>
            <a:r>
              <a:rPr lang="en-US" dirty="0"/>
              <a:t> "Create a system dynamics model with a single stock for Population, which increases via births and decreases via deaths. Formulate deaths to increase as food per capita decreases, where Food Supply is a simple auxiliary variable that decreases as Population grows to represent basic carrying capacity constraints."</a:t>
            </a:r>
          </a:p>
          <a:p>
            <a:pPr marL="0" indent="0">
              <a:spcBef>
                <a:spcPts val="0"/>
              </a:spcBef>
              <a:buNone/>
            </a:pPr>
            <a:endParaRPr lang="en-US" b="1" dirty="0"/>
          </a:p>
          <a:p>
            <a:pPr marL="0" indent="0">
              <a:spcBef>
                <a:spcPts val="0"/>
              </a:spcBef>
              <a:buNone/>
            </a:pPr>
            <a:r>
              <a:rPr lang="en-US" b="1" dirty="0"/>
              <a:t>Step 2: Deforestation and Agricultural Expansion (R1 Loop)</a:t>
            </a:r>
          </a:p>
          <a:p>
            <a:pPr marL="0" indent="0">
              <a:spcBef>
                <a:spcPts val="0"/>
              </a:spcBef>
              <a:buNone/>
            </a:pPr>
            <a:r>
              <a:rPr lang="en-US" dirty="0"/>
              <a:t>We now introduce the physical environment by adding the second stock, </a:t>
            </a:r>
            <a:r>
              <a:rPr lang="en-US" b="1" dirty="0"/>
              <a:t>Forest Cover</a:t>
            </a:r>
            <a:r>
              <a:rPr lang="en-US" dirty="0"/>
              <a:t>. This allows us to model how population growth drives deforestation for both agriculture and architectural plaster, temporarily boosting the food supply (R1).</a:t>
            </a:r>
          </a:p>
          <a:p>
            <a:pPr marL="0" indent="0">
              <a:spcBef>
                <a:spcPts val="0"/>
              </a:spcBef>
              <a:buNone/>
            </a:pPr>
            <a:r>
              <a:rPr lang="en-US" b="1" dirty="0"/>
              <a:t>AI Prompt:</a:t>
            </a:r>
            <a:r>
              <a:rPr lang="en-US" dirty="0"/>
              <a:t> "Add a second stock for Forest Cover to the model, which is depleted by deforestation driven by Population size and recovers naturally over time. Connect Forest Cover to Food Supply so that clearing forests temporarily increases available agricultural land, creating a reinforcing feedback where a larger population drives more deforestation to boost food."</a:t>
            </a:r>
          </a:p>
          <a:p>
            <a:pPr marL="0" indent="0">
              <a:spcBef>
                <a:spcPts val="0"/>
              </a:spcBef>
              <a:buNone/>
            </a:pPr>
            <a:endParaRPr lang="en-US" b="1" dirty="0"/>
          </a:p>
          <a:p>
            <a:pPr marL="0" indent="0">
              <a:spcBef>
                <a:spcPts val="0"/>
              </a:spcBef>
              <a:buNone/>
            </a:pPr>
            <a:r>
              <a:rPr lang="en-US" b="1" dirty="0"/>
              <a:t>Step 3: Hydrological Limits and Reservoirs (B2 &amp; B3 Loops)</a:t>
            </a:r>
          </a:p>
          <a:p>
            <a:pPr marL="0" indent="0">
              <a:spcBef>
                <a:spcPts val="0"/>
              </a:spcBef>
              <a:buNone/>
            </a:pPr>
            <a:r>
              <a:rPr lang="en-US" dirty="0"/>
              <a:t>Next, we introduce the hydrological cycle by adding the third stock, </a:t>
            </a:r>
            <a:r>
              <a:rPr lang="en-US" b="1" dirty="0"/>
              <a:t>Water Availability</a:t>
            </a:r>
            <a:r>
              <a:rPr lang="en-US" dirty="0"/>
              <a:t> (representing reservoir storage). This connects forest cover to water retention, closing loops B2 and B3.</a:t>
            </a:r>
          </a:p>
          <a:p>
            <a:pPr marL="0" indent="0">
              <a:spcBef>
                <a:spcPts val="0"/>
              </a:spcBef>
              <a:buNone/>
            </a:pPr>
            <a:r>
              <a:rPr lang="en-US" b="1" dirty="0"/>
              <a:t>AI Prompt:</a:t>
            </a:r>
            <a:r>
              <a:rPr lang="en-US" dirty="0"/>
              <a:t> "Add a third stock for Water Availability (representing reservoir storage) which is replenished by rainfall infiltration—a process positively influenced by Forest Cover—and depleted by consumption. Connect Water Availability to both Population deaths and Food Supply to capture how drying reservoirs limit survival and crop yields."</a:t>
            </a:r>
          </a:p>
          <a:p>
            <a:pPr marL="0" indent="0">
              <a:spcBef>
                <a:spcPts val="0"/>
              </a:spcBef>
              <a:buNone/>
            </a:pPr>
            <a:endParaRPr lang="en-US" b="1" dirty="0"/>
          </a:p>
          <a:p>
            <a:pPr marL="0" indent="0">
              <a:spcBef>
                <a:spcPts val="0"/>
              </a:spcBef>
              <a:buNone/>
            </a:pPr>
            <a:r>
              <a:rPr lang="en-US" b="1" dirty="0"/>
              <a:t>Step 4: Soil Degradation and Long-Term Collapse</a:t>
            </a:r>
          </a:p>
          <a:p>
            <a:pPr marL="0" indent="0">
              <a:spcBef>
                <a:spcPts val="0"/>
              </a:spcBef>
              <a:buNone/>
            </a:pPr>
            <a:r>
              <a:rPr lang="en-US" dirty="0"/>
              <a:t>Finally, we add the fourth stock, </a:t>
            </a:r>
            <a:r>
              <a:rPr lang="en-US" b="1" dirty="0"/>
              <a:t>Soil Fertility</a:t>
            </a:r>
            <a:r>
              <a:rPr lang="en-US" dirty="0"/>
              <a:t>, to capture the long-term ecological delay of over-farming and nutrient depletion.</a:t>
            </a:r>
          </a:p>
          <a:p>
            <a:pPr marL="0" indent="0">
              <a:spcBef>
                <a:spcPts val="0"/>
              </a:spcBef>
              <a:buNone/>
            </a:pPr>
            <a:r>
              <a:rPr lang="en-US" b="1" dirty="0"/>
              <a:t>AI Prompt:</a:t>
            </a:r>
            <a:r>
              <a:rPr lang="en-US" dirty="0"/>
              <a:t> "Add a fourth stock for Soil Fertility which is slowly depleted by intensive agricultural cultivation driven by high Population and recovers slowly over time. Formulate Food Supply to be determined by both available agricultural land and this Soil Fertility stock to represent the long-term agricultural collapse from over-farming."</a:t>
            </a:r>
          </a:p>
        </p:txBody>
      </p:sp>
      <p:sp>
        <p:nvSpPr>
          <p:cNvPr id="3" name="Title 2">
            <a:extLst>
              <a:ext uri="{FF2B5EF4-FFF2-40B4-BE49-F238E27FC236}">
                <a16:creationId xmlns:a16="http://schemas.microsoft.com/office/drawing/2014/main" id="{09C77C5C-BC65-9A05-FC6A-3D73CEA9A805}"/>
              </a:ext>
            </a:extLst>
          </p:cNvPr>
          <p:cNvSpPr>
            <a:spLocks noGrp="1"/>
          </p:cNvSpPr>
          <p:nvPr>
            <p:ph type="title"/>
          </p:nvPr>
        </p:nvSpPr>
        <p:spPr/>
        <p:txBody>
          <a:bodyPr/>
          <a:lstStyle/>
          <a:p>
            <a:r>
              <a:rPr lang="en-US" dirty="0"/>
              <a:t>Seldon-generated prompts</a:t>
            </a:r>
          </a:p>
        </p:txBody>
      </p:sp>
    </p:spTree>
    <p:extLst>
      <p:ext uri="{BB962C8B-B14F-4D97-AF65-F5344CB8AC3E}">
        <p14:creationId xmlns:p14="http://schemas.microsoft.com/office/powerpoint/2010/main" val="23539066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F5609B-157D-08F9-BD1B-E4299010C77B}"/>
              </a:ext>
            </a:extLst>
          </p:cNvPr>
          <p:cNvSpPr>
            <a:spLocks noGrp="1"/>
          </p:cNvSpPr>
          <p:nvPr>
            <p:ph type="title"/>
          </p:nvPr>
        </p:nvSpPr>
        <p:spPr>
          <a:xfrm>
            <a:off x="851647" y="107807"/>
            <a:ext cx="10502153" cy="414754"/>
          </a:xfrm>
        </p:spPr>
        <p:txBody>
          <a:bodyPr/>
          <a:lstStyle/>
          <a:p>
            <a:r>
              <a:rPr lang="en-US" dirty="0"/>
              <a:t>Step 1: </a:t>
            </a:r>
            <a:r>
              <a:rPr lang="en-US" b="1" dirty="0"/>
              <a:t>Population and Resource Baselines</a:t>
            </a:r>
            <a:endParaRPr lang="en-US" dirty="0"/>
          </a:p>
        </p:txBody>
      </p:sp>
      <p:sp>
        <p:nvSpPr>
          <p:cNvPr id="8" name="TextBox 7">
            <a:extLst>
              <a:ext uri="{FF2B5EF4-FFF2-40B4-BE49-F238E27FC236}">
                <a16:creationId xmlns:a16="http://schemas.microsoft.com/office/drawing/2014/main" id="{C85FC89D-8154-133A-658D-6052534AD98A}"/>
              </a:ext>
            </a:extLst>
          </p:cNvPr>
          <p:cNvSpPr txBox="1"/>
          <p:nvPr/>
        </p:nvSpPr>
        <p:spPr>
          <a:xfrm>
            <a:off x="2298325" y="5614500"/>
            <a:ext cx="7595349" cy="430887"/>
          </a:xfrm>
          <a:prstGeom prst="rect">
            <a:avLst/>
          </a:prstGeom>
          <a:noFill/>
        </p:spPr>
        <p:txBody>
          <a:bodyPr wrap="none" rtlCol="0">
            <a:spAutoFit/>
          </a:bodyPr>
          <a:lstStyle/>
          <a:p>
            <a:r>
              <a:rPr lang="en-US" sz="22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Initialized in equilibrium – should test it before moving on</a:t>
            </a:r>
          </a:p>
        </p:txBody>
      </p:sp>
      <p:pic>
        <p:nvPicPr>
          <p:cNvPr id="6" name="Picture 5">
            <a:extLst>
              <a:ext uri="{FF2B5EF4-FFF2-40B4-BE49-F238E27FC236}">
                <a16:creationId xmlns:a16="http://schemas.microsoft.com/office/drawing/2014/main" id="{822BAEEA-A494-01F6-2DD3-99B9BF31F2EE}"/>
              </a:ext>
            </a:extLst>
          </p:cNvPr>
          <p:cNvPicPr>
            <a:picLocks noChangeAspect="1"/>
          </p:cNvPicPr>
          <p:nvPr/>
        </p:nvPicPr>
        <p:blipFill>
          <a:blip r:embed="rId2"/>
          <a:stretch>
            <a:fillRect/>
          </a:stretch>
        </p:blipFill>
        <p:spPr>
          <a:xfrm>
            <a:off x="3019425" y="1450557"/>
            <a:ext cx="6153150" cy="3665220"/>
          </a:xfrm>
          <a:prstGeom prst="rect">
            <a:avLst/>
          </a:prstGeom>
        </p:spPr>
      </p:pic>
    </p:spTree>
    <p:extLst>
      <p:ext uri="{BB962C8B-B14F-4D97-AF65-F5344CB8AC3E}">
        <p14:creationId xmlns:p14="http://schemas.microsoft.com/office/powerpoint/2010/main" val="19569789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15A5C9-B0A2-4341-6055-4AB2EA695351}"/>
              </a:ext>
            </a:extLst>
          </p:cNvPr>
          <p:cNvSpPr>
            <a:spLocks noGrp="1"/>
          </p:cNvSpPr>
          <p:nvPr>
            <p:ph idx="1"/>
          </p:nvPr>
        </p:nvSpPr>
        <p:spPr/>
        <p:txBody>
          <a:bodyPr/>
          <a:lstStyle/>
          <a:p>
            <a:r>
              <a:rPr lang="en-US" dirty="0"/>
              <a:t>After testing, </a:t>
            </a:r>
            <a:r>
              <a:rPr lang="en-US" i="1" dirty="0"/>
              <a:t>effect of food per capita on death rate</a:t>
            </a:r>
            <a:r>
              <a:rPr lang="en-US" dirty="0"/>
              <a:t> doesn’t allow for excess food to lower the death rate below normal</a:t>
            </a:r>
          </a:p>
          <a:p>
            <a:r>
              <a:rPr lang="en-US" dirty="0"/>
              <a:t>I pointed this out and added:</a:t>
            </a:r>
          </a:p>
          <a:p>
            <a:pPr marL="457200" lvl="1" indent="0">
              <a:buNone/>
            </a:pPr>
            <a:r>
              <a:rPr lang="en-US" i="1" dirty="0"/>
              <a:t>There should be a modest decrease in the death rate when there is excess food. Fix the graphical function and change NOTHING else in the model.</a:t>
            </a:r>
          </a:p>
          <a:p>
            <a:r>
              <a:rPr lang="en-US" dirty="0"/>
              <a:t>If you don’t tell it to change nothing else, it will start adding what it thinks should be in the model whenever it makes a change.</a:t>
            </a:r>
          </a:p>
          <a:p>
            <a:endParaRPr lang="en-US" dirty="0"/>
          </a:p>
        </p:txBody>
      </p:sp>
      <p:sp>
        <p:nvSpPr>
          <p:cNvPr id="3" name="Title 2">
            <a:extLst>
              <a:ext uri="{FF2B5EF4-FFF2-40B4-BE49-F238E27FC236}">
                <a16:creationId xmlns:a16="http://schemas.microsoft.com/office/drawing/2014/main" id="{059C115E-455D-8C9A-4A7F-4FBA434238BB}"/>
              </a:ext>
            </a:extLst>
          </p:cNvPr>
          <p:cNvSpPr>
            <a:spLocks noGrp="1"/>
          </p:cNvSpPr>
          <p:nvPr>
            <p:ph type="title"/>
          </p:nvPr>
        </p:nvSpPr>
        <p:spPr/>
        <p:txBody>
          <a:bodyPr/>
          <a:lstStyle/>
          <a:p>
            <a:r>
              <a:rPr lang="en-US" dirty="0"/>
              <a:t>Graphical function problem</a:t>
            </a:r>
          </a:p>
        </p:txBody>
      </p:sp>
    </p:spTree>
    <p:extLst>
      <p:ext uri="{BB962C8B-B14F-4D97-AF65-F5344CB8AC3E}">
        <p14:creationId xmlns:p14="http://schemas.microsoft.com/office/powerpoint/2010/main" val="28794312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BA0EBB-11A2-2E7A-DEB9-7BB0634726A1}"/>
              </a:ext>
            </a:extLst>
          </p:cNvPr>
          <p:cNvSpPr>
            <a:spLocks noGrp="1"/>
          </p:cNvSpPr>
          <p:nvPr>
            <p:ph idx="1"/>
          </p:nvPr>
        </p:nvSpPr>
        <p:spPr/>
        <p:txBody>
          <a:bodyPr>
            <a:normAutofit lnSpcReduction="10000"/>
          </a:bodyPr>
          <a:lstStyle/>
          <a:p>
            <a:r>
              <a:rPr lang="en-US" dirty="0"/>
              <a:t>Read its explanation.  Does it make sense?</a:t>
            </a:r>
          </a:p>
          <a:p>
            <a:r>
              <a:rPr lang="en-US" dirty="0"/>
              <a:t>Examine the model:</a:t>
            </a:r>
          </a:p>
          <a:p>
            <a:pPr lvl="1"/>
            <a:r>
              <a:rPr lang="en-US" dirty="0"/>
              <a:t>Anything missing or extraneous</a:t>
            </a:r>
          </a:p>
          <a:p>
            <a:pPr lvl="1"/>
            <a:r>
              <a:rPr lang="en-US" dirty="0"/>
              <a:t>Stocks have required inflows and outflows</a:t>
            </a:r>
          </a:p>
          <a:p>
            <a:pPr lvl="1"/>
            <a:r>
              <a:rPr lang="en-US" dirty="0"/>
              <a:t>Graphical functions are normalized (and shape makes sense)</a:t>
            </a:r>
          </a:p>
          <a:p>
            <a:pPr lvl="1"/>
            <a:r>
              <a:rPr lang="en-US" dirty="0"/>
              <a:t>Any embedded constants in equations (that shouldn’t be)</a:t>
            </a:r>
          </a:p>
          <a:p>
            <a:r>
              <a:rPr lang="en-US" dirty="0"/>
              <a:t>Run the model.  Does the behavior make sense?</a:t>
            </a:r>
          </a:p>
          <a:p>
            <a:pPr lvl="1"/>
            <a:r>
              <a:rPr lang="en-US" dirty="0"/>
              <a:t>Did any stocks go negative that shouldn’t?</a:t>
            </a:r>
          </a:p>
          <a:p>
            <a:pPr lvl="2"/>
            <a:r>
              <a:rPr lang="en-US" dirty="0"/>
              <a:t>AI can fix this with “Prevent &lt;stock&gt; from going negative by &lt;action on its outflow&gt;.”</a:t>
            </a:r>
          </a:p>
          <a:p>
            <a:pPr lvl="1"/>
            <a:r>
              <a:rPr lang="en-US" dirty="0"/>
              <a:t>Did anything grow forever without limit (when it shouldn’t)?</a:t>
            </a:r>
          </a:p>
          <a:p>
            <a:endParaRPr lang="en-US" dirty="0"/>
          </a:p>
          <a:p>
            <a:pPr lvl="1"/>
            <a:endParaRPr lang="en-US" dirty="0"/>
          </a:p>
        </p:txBody>
      </p:sp>
      <p:sp>
        <p:nvSpPr>
          <p:cNvPr id="3" name="Title 2">
            <a:extLst>
              <a:ext uri="{FF2B5EF4-FFF2-40B4-BE49-F238E27FC236}">
                <a16:creationId xmlns:a16="http://schemas.microsoft.com/office/drawing/2014/main" id="{BD775DE6-8550-15DE-0C82-9FBA8FB477BA}"/>
              </a:ext>
            </a:extLst>
          </p:cNvPr>
          <p:cNvSpPr>
            <a:spLocks noGrp="1"/>
          </p:cNvSpPr>
          <p:nvPr>
            <p:ph type="title"/>
          </p:nvPr>
        </p:nvSpPr>
        <p:spPr/>
        <p:txBody>
          <a:bodyPr/>
          <a:lstStyle/>
          <a:p>
            <a:r>
              <a:rPr lang="en-US" dirty="0"/>
              <a:t>Things to check after AI builds a model</a:t>
            </a:r>
          </a:p>
        </p:txBody>
      </p:sp>
    </p:spTree>
    <p:extLst>
      <p:ext uri="{BB962C8B-B14F-4D97-AF65-F5344CB8AC3E}">
        <p14:creationId xmlns:p14="http://schemas.microsoft.com/office/powerpoint/2010/main" val="95456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6760F3-DF5E-E9DC-C562-FA4B4161AC51}"/>
              </a:ext>
            </a:extLst>
          </p:cNvPr>
          <p:cNvSpPr>
            <a:spLocks noGrp="1"/>
          </p:cNvSpPr>
          <p:nvPr>
            <p:ph idx="1"/>
          </p:nvPr>
        </p:nvSpPr>
        <p:spPr/>
        <p:txBody>
          <a:bodyPr/>
          <a:lstStyle/>
          <a:p>
            <a:r>
              <a:rPr lang="en-US" dirty="0"/>
              <a:t>AI can help with the modeling process</a:t>
            </a:r>
          </a:p>
          <a:p>
            <a:pPr lvl="1"/>
            <a:r>
              <a:rPr lang="en-US" dirty="0"/>
              <a:t>Speed development of models</a:t>
            </a:r>
          </a:p>
          <a:p>
            <a:pPr lvl="1"/>
            <a:r>
              <a:rPr lang="en-US" dirty="0"/>
              <a:t>Improve accessibility of modeling</a:t>
            </a:r>
          </a:p>
          <a:p>
            <a:r>
              <a:rPr lang="en-US" dirty="0"/>
              <a:t>Students can use AI to do their assignments</a:t>
            </a:r>
          </a:p>
          <a:p>
            <a:pPr lvl="1"/>
            <a:r>
              <a:rPr lang="en-US" dirty="0"/>
              <a:t>Can subvert their learning</a:t>
            </a:r>
          </a:p>
          <a:p>
            <a:r>
              <a:rPr lang="en-US" dirty="0"/>
              <a:t>Need for integrating AI into SD education</a:t>
            </a:r>
          </a:p>
          <a:p>
            <a:endParaRPr lang="en-US" dirty="0"/>
          </a:p>
          <a:p>
            <a:r>
              <a:rPr lang="en-US" dirty="0"/>
              <a:t>AI in SD Education task force:</a:t>
            </a:r>
          </a:p>
          <a:p>
            <a:pPr marL="914400" lvl="2" indent="0">
              <a:buNone/>
            </a:pPr>
            <a:r>
              <a:rPr lang="en-US" dirty="0">
                <a:hlinkClick r:id="rId2"/>
              </a:rPr>
              <a:t>https://systemdynamics.org/ai-in-sd-education/</a:t>
            </a:r>
            <a:endParaRPr lang="en-US" dirty="0"/>
          </a:p>
          <a:p>
            <a:endParaRPr lang="en-US" dirty="0"/>
          </a:p>
        </p:txBody>
      </p:sp>
      <p:sp>
        <p:nvSpPr>
          <p:cNvPr id="3" name="Title 2">
            <a:extLst>
              <a:ext uri="{FF2B5EF4-FFF2-40B4-BE49-F238E27FC236}">
                <a16:creationId xmlns:a16="http://schemas.microsoft.com/office/drawing/2014/main" id="{1E9E0BDE-F688-FE73-F771-66CD10AE8182}"/>
              </a:ext>
            </a:extLst>
          </p:cNvPr>
          <p:cNvSpPr>
            <a:spLocks noGrp="1"/>
          </p:cNvSpPr>
          <p:nvPr>
            <p:ph type="title"/>
          </p:nvPr>
        </p:nvSpPr>
        <p:spPr/>
        <p:txBody>
          <a:bodyPr/>
          <a:lstStyle/>
          <a:p>
            <a:r>
              <a:rPr lang="en-US" dirty="0"/>
              <a:t>Introduction</a:t>
            </a:r>
          </a:p>
        </p:txBody>
      </p:sp>
      <p:pic>
        <p:nvPicPr>
          <p:cNvPr id="4" name="Content Placeholder 4" descr="Young computer programmers working together in the office. Board room meeting concept">
            <a:extLst>
              <a:ext uri="{FF2B5EF4-FFF2-40B4-BE49-F238E27FC236}">
                <a16:creationId xmlns:a16="http://schemas.microsoft.com/office/drawing/2014/main" id="{24DC4EBF-E9AB-0295-649E-8940303E21A0}"/>
              </a:ext>
            </a:extLst>
          </p:cNvPr>
          <p:cNvPicPr>
            <a:picLocks noChangeAspect="1"/>
          </p:cNvPicPr>
          <p:nvPr/>
        </p:nvPicPr>
        <p:blipFill>
          <a:blip r:embed="rId3"/>
          <a:srcRect l="25096" r="30112" b="1"/>
          <a:stretch>
            <a:fillRect/>
          </a:stretch>
        </p:blipFill>
        <p:spPr>
          <a:xfrm>
            <a:off x="8442767" y="828701"/>
            <a:ext cx="3495066" cy="5200598"/>
          </a:xfrm>
          <a:prstGeom prst="rect">
            <a:avLst/>
          </a:prstGeom>
          <a:noFill/>
        </p:spPr>
      </p:pic>
    </p:spTree>
    <p:extLst>
      <p:ext uri="{BB962C8B-B14F-4D97-AF65-F5344CB8AC3E}">
        <p14:creationId xmlns:p14="http://schemas.microsoft.com/office/powerpoint/2010/main" val="24805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EC9E883-F071-CA84-1639-C1142FEC1D66}"/>
              </a:ext>
            </a:extLst>
          </p:cNvPr>
          <p:cNvPicPr>
            <a:picLocks noChangeAspect="1"/>
          </p:cNvPicPr>
          <p:nvPr/>
        </p:nvPicPr>
        <p:blipFill>
          <a:blip r:embed="rId2"/>
          <a:stretch>
            <a:fillRect/>
          </a:stretch>
        </p:blipFill>
        <p:spPr>
          <a:xfrm>
            <a:off x="3539822" y="728853"/>
            <a:ext cx="5013008" cy="5400294"/>
          </a:xfrm>
          <a:prstGeom prst="rect">
            <a:avLst/>
          </a:prstGeom>
        </p:spPr>
      </p:pic>
      <p:sp>
        <p:nvSpPr>
          <p:cNvPr id="3" name="Title 2">
            <a:extLst>
              <a:ext uri="{FF2B5EF4-FFF2-40B4-BE49-F238E27FC236}">
                <a16:creationId xmlns:a16="http://schemas.microsoft.com/office/drawing/2014/main" id="{2CBA507E-8611-D861-8821-A98376BF79CF}"/>
              </a:ext>
            </a:extLst>
          </p:cNvPr>
          <p:cNvSpPr>
            <a:spLocks noGrp="1"/>
          </p:cNvSpPr>
          <p:nvPr>
            <p:ph type="title"/>
          </p:nvPr>
        </p:nvSpPr>
        <p:spPr/>
        <p:txBody>
          <a:bodyPr/>
          <a:lstStyle/>
          <a:p>
            <a:r>
              <a:rPr lang="en-US" dirty="0"/>
              <a:t>Step 2: Deforestation and Agricultural Expansion</a:t>
            </a:r>
          </a:p>
        </p:txBody>
      </p:sp>
      <p:sp>
        <p:nvSpPr>
          <p:cNvPr id="6" name="Oval 5">
            <a:extLst>
              <a:ext uri="{FF2B5EF4-FFF2-40B4-BE49-F238E27FC236}">
                <a16:creationId xmlns:a16="http://schemas.microsoft.com/office/drawing/2014/main" id="{FA214794-D248-B696-26C2-612A4982A757}"/>
              </a:ext>
            </a:extLst>
          </p:cNvPr>
          <p:cNvSpPr/>
          <p:nvPr/>
        </p:nvSpPr>
        <p:spPr>
          <a:xfrm>
            <a:off x="5615055" y="4679873"/>
            <a:ext cx="1410182" cy="964002"/>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FB1F0B9-DD90-F312-FED6-227FF0C2364F}"/>
              </a:ext>
            </a:extLst>
          </p:cNvPr>
          <p:cNvSpPr txBox="1"/>
          <p:nvPr/>
        </p:nvSpPr>
        <p:spPr>
          <a:xfrm>
            <a:off x="7925386" y="4792525"/>
            <a:ext cx="2114309" cy="923330"/>
          </a:xfrm>
          <a:prstGeom prst="rect">
            <a:avLst/>
          </a:prstGeom>
          <a:noFill/>
        </p:spPr>
        <p:txBody>
          <a:bodyPr wrap="square" rtlCol="0">
            <a:spAutoFit/>
          </a:bodyPr>
          <a:lstStyle/>
          <a:p>
            <a:pPr algn="ctr"/>
            <a:r>
              <a:rPr lang="en-US" b="1" dirty="0">
                <a:solidFill>
                  <a:srgbClr val="C00000"/>
                </a:solidFill>
                <a:latin typeface="Open Sans Light" panose="020B0306030504020204" pitchFamily="34" charset="0"/>
                <a:ea typeface="Open Sans Light" panose="020B0306030504020204" pitchFamily="34" charset="0"/>
                <a:cs typeface="Open Sans Light" panose="020B0306030504020204" pitchFamily="34" charset="0"/>
              </a:rPr>
              <a:t>Nothing prevents Forest Cover from going negative</a:t>
            </a:r>
          </a:p>
        </p:txBody>
      </p:sp>
      <p:sp>
        <p:nvSpPr>
          <p:cNvPr id="8" name="Oval 7">
            <a:extLst>
              <a:ext uri="{FF2B5EF4-FFF2-40B4-BE49-F238E27FC236}">
                <a16:creationId xmlns:a16="http://schemas.microsoft.com/office/drawing/2014/main" id="{DF9B8881-ABE4-5AF6-7217-3CBC39A3007D}"/>
              </a:ext>
            </a:extLst>
          </p:cNvPr>
          <p:cNvSpPr/>
          <p:nvPr/>
        </p:nvSpPr>
        <p:spPr>
          <a:xfrm>
            <a:off x="4471095" y="3828523"/>
            <a:ext cx="1410182" cy="964002"/>
          </a:xfrm>
          <a:prstGeom prst="ellipse">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34D891E-A961-9D87-D61D-77666751FEF9}"/>
              </a:ext>
            </a:extLst>
          </p:cNvPr>
          <p:cNvSpPr txBox="1"/>
          <p:nvPr/>
        </p:nvSpPr>
        <p:spPr>
          <a:xfrm>
            <a:off x="5920318" y="4125858"/>
            <a:ext cx="1784463" cy="369332"/>
          </a:xfrm>
          <a:prstGeom prst="rect">
            <a:avLst/>
          </a:prstGeom>
          <a:noFill/>
        </p:spPr>
        <p:txBody>
          <a:bodyPr wrap="none" rtlCol="0">
            <a:spAutoFit/>
          </a:bodyPr>
          <a:lstStyle/>
          <a:p>
            <a:r>
              <a:rPr lang="en-US" b="1" dirty="0">
                <a:solidFill>
                  <a:srgbClr val="00B050"/>
                </a:solidFill>
                <a:latin typeface="Open Sans Light" panose="020B0306030504020204" pitchFamily="34" charset="0"/>
                <a:ea typeface="Open Sans Light" panose="020B0306030504020204" pitchFamily="34" charset="0"/>
                <a:cs typeface="Open Sans Light" panose="020B0306030504020204" pitchFamily="34" charset="0"/>
              </a:rPr>
              <a:t>Not normalized</a:t>
            </a:r>
          </a:p>
        </p:txBody>
      </p:sp>
    </p:spTree>
    <p:extLst>
      <p:ext uri="{BB962C8B-B14F-4D97-AF65-F5344CB8AC3E}">
        <p14:creationId xmlns:p14="http://schemas.microsoft.com/office/powerpoint/2010/main" val="3383645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4BF70CB-D93E-BEAF-43B8-E52B172B161C}"/>
              </a:ext>
            </a:extLst>
          </p:cNvPr>
          <p:cNvPicPr>
            <a:picLocks noChangeAspect="1"/>
          </p:cNvPicPr>
          <p:nvPr/>
        </p:nvPicPr>
        <p:blipFill>
          <a:blip r:embed="rId2"/>
          <a:stretch>
            <a:fillRect/>
          </a:stretch>
        </p:blipFill>
        <p:spPr>
          <a:xfrm>
            <a:off x="4846320" y="2490770"/>
            <a:ext cx="2499360" cy="2118360"/>
          </a:xfrm>
          <a:prstGeom prst="rect">
            <a:avLst/>
          </a:prstGeom>
        </p:spPr>
      </p:pic>
      <p:sp>
        <p:nvSpPr>
          <p:cNvPr id="2" name="Content Placeholder 1">
            <a:extLst>
              <a:ext uri="{FF2B5EF4-FFF2-40B4-BE49-F238E27FC236}">
                <a16:creationId xmlns:a16="http://schemas.microsoft.com/office/drawing/2014/main" id="{13C74C77-AE9B-D606-E287-9ACA3B98F909}"/>
              </a:ext>
            </a:extLst>
          </p:cNvPr>
          <p:cNvSpPr>
            <a:spLocks noGrp="1"/>
          </p:cNvSpPr>
          <p:nvPr>
            <p:ph idx="1"/>
          </p:nvPr>
        </p:nvSpPr>
        <p:spPr/>
        <p:txBody>
          <a:bodyPr/>
          <a:lstStyle/>
          <a:p>
            <a:pPr marL="0" indent="0">
              <a:buNone/>
            </a:pPr>
            <a:r>
              <a:rPr lang="en-US" i="1" dirty="0"/>
              <a:t>Prevent Forest Cover from going negative by restricting deforestation when forest cover is low.</a:t>
            </a:r>
          </a:p>
        </p:txBody>
      </p:sp>
      <p:sp>
        <p:nvSpPr>
          <p:cNvPr id="3" name="Title 2">
            <a:extLst>
              <a:ext uri="{FF2B5EF4-FFF2-40B4-BE49-F238E27FC236}">
                <a16:creationId xmlns:a16="http://schemas.microsoft.com/office/drawing/2014/main" id="{6536ADAF-C15F-325E-F54C-EE3907C2D34B}"/>
              </a:ext>
            </a:extLst>
          </p:cNvPr>
          <p:cNvSpPr>
            <a:spLocks noGrp="1"/>
          </p:cNvSpPr>
          <p:nvPr>
            <p:ph type="title"/>
          </p:nvPr>
        </p:nvSpPr>
        <p:spPr/>
        <p:txBody>
          <a:bodyPr/>
          <a:lstStyle/>
          <a:p>
            <a:r>
              <a:rPr lang="en-US" dirty="0"/>
              <a:t>Ask AI to prevent Forest Cover from going negative</a:t>
            </a:r>
          </a:p>
        </p:txBody>
      </p:sp>
      <p:sp>
        <p:nvSpPr>
          <p:cNvPr id="6" name="TextBox 5">
            <a:extLst>
              <a:ext uri="{FF2B5EF4-FFF2-40B4-BE49-F238E27FC236}">
                <a16:creationId xmlns:a16="http://schemas.microsoft.com/office/drawing/2014/main" id="{7ADC62C1-1DD7-33F6-7BCD-883BE7906B30}"/>
              </a:ext>
            </a:extLst>
          </p:cNvPr>
          <p:cNvSpPr txBox="1"/>
          <p:nvPr/>
        </p:nvSpPr>
        <p:spPr>
          <a:xfrm>
            <a:off x="1790975" y="5515790"/>
            <a:ext cx="8860118" cy="430887"/>
          </a:xfrm>
          <a:prstGeom prst="rect">
            <a:avLst/>
          </a:prstGeom>
          <a:noFill/>
        </p:spPr>
        <p:txBody>
          <a:bodyPr wrap="none" rtlCol="0">
            <a:spAutoFit/>
          </a:bodyPr>
          <a:lstStyle/>
          <a:p>
            <a:r>
              <a:rPr lang="en-US" sz="22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Not how I would have formulated it (modify </a:t>
            </a:r>
            <a:r>
              <a:rPr lang="en-US" sz="2200" i="1"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normal deforestation rate</a:t>
            </a:r>
            <a:r>
              <a:rPr lang="en-US" sz="22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7" name="Oval 6">
            <a:extLst>
              <a:ext uri="{FF2B5EF4-FFF2-40B4-BE49-F238E27FC236}">
                <a16:creationId xmlns:a16="http://schemas.microsoft.com/office/drawing/2014/main" id="{7866FBDF-8091-D844-B83D-0F8595D512D1}"/>
              </a:ext>
            </a:extLst>
          </p:cNvPr>
          <p:cNvSpPr/>
          <p:nvPr/>
        </p:nvSpPr>
        <p:spPr>
          <a:xfrm>
            <a:off x="4782985" y="3296798"/>
            <a:ext cx="1410182" cy="964002"/>
          </a:xfrm>
          <a:prstGeom prst="ellipse">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1C6CFE6-E420-4A13-543F-131B18BA7B11}"/>
              </a:ext>
            </a:extLst>
          </p:cNvPr>
          <p:cNvSpPr txBox="1"/>
          <p:nvPr/>
        </p:nvSpPr>
        <p:spPr>
          <a:xfrm>
            <a:off x="2972186" y="3572795"/>
            <a:ext cx="1784463" cy="369332"/>
          </a:xfrm>
          <a:prstGeom prst="rect">
            <a:avLst/>
          </a:prstGeom>
          <a:noFill/>
        </p:spPr>
        <p:txBody>
          <a:bodyPr wrap="none" rtlCol="0">
            <a:spAutoFit/>
          </a:bodyPr>
          <a:lstStyle/>
          <a:p>
            <a:r>
              <a:rPr lang="en-US" b="1" dirty="0">
                <a:solidFill>
                  <a:srgbClr val="00B050"/>
                </a:solidFill>
                <a:latin typeface="Open Sans Light" panose="020B0306030504020204" pitchFamily="34" charset="0"/>
                <a:ea typeface="Open Sans Light" panose="020B0306030504020204" pitchFamily="34" charset="0"/>
                <a:cs typeface="Open Sans Light" panose="020B0306030504020204" pitchFamily="34" charset="0"/>
              </a:rPr>
              <a:t>Not normalized</a:t>
            </a:r>
          </a:p>
        </p:txBody>
      </p:sp>
    </p:spTree>
    <p:extLst>
      <p:ext uri="{BB962C8B-B14F-4D97-AF65-F5344CB8AC3E}">
        <p14:creationId xmlns:p14="http://schemas.microsoft.com/office/powerpoint/2010/main" val="4624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663824-1F69-89E5-D193-CA17EEF120B9}"/>
              </a:ext>
            </a:extLst>
          </p:cNvPr>
          <p:cNvSpPr>
            <a:spLocks noGrp="1"/>
          </p:cNvSpPr>
          <p:nvPr>
            <p:ph type="title"/>
          </p:nvPr>
        </p:nvSpPr>
        <p:spPr/>
        <p:txBody>
          <a:bodyPr/>
          <a:lstStyle/>
          <a:p>
            <a:r>
              <a:rPr lang="en-US" dirty="0"/>
              <a:t>Behavior</a:t>
            </a:r>
          </a:p>
        </p:txBody>
      </p:sp>
      <p:pic>
        <p:nvPicPr>
          <p:cNvPr id="5" name="Picture 4">
            <a:extLst>
              <a:ext uri="{FF2B5EF4-FFF2-40B4-BE49-F238E27FC236}">
                <a16:creationId xmlns:a16="http://schemas.microsoft.com/office/drawing/2014/main" id="{4B6E171D-5BB9-4F19-3BB0-7AF5F9AE3B08}"/>
              </a:ext>
            </a:extLst>
          </p:cNvPr>
          <p:cNvPicPr>
            <a:picLocks noChangeAspect="1"/>
          </p:cNvPicPr>
          <p:nvPr/>
        </p:nvPicPr>
        <p:blipFill>
          <a:blip r:embed="rId2"/>
          <a:stretch>
            <a:fillRect/>
          </a:stretch>
        </p:blipFill>
        <p:spPr>
          <a:xfrm>
            <a:off x="2506980" y="807029"/>
            <a:ext cx="7178040" cy="4789170"/>
          </a:xfrm>
          <a:prstGeom prst="rect">
            <a:avLst/>
          </a:prstGeom>
        </p:spPr>
      </p:pic>
      <p:sp>
        <p:nvSpPr>
          <p:cNvPr id="11" name="TextBox 10">
            <a:extLst>
              <a:ext uri="{FF2B5EF4-FFF2-40B4-BE49-F238E27FC236}">
                <a16:creationId xmlns:a16="http://schemas.microsoft.com/office/drawing/2014/main" id="{5744230B-9D6E-5736-EFFB-4087A9DADF58}"/>
              </a:ext>
            </a:extLst>
          </p:cNvPr>
          <p:cNvSpPr txBox="1"/>
          <p:nvPr/>
        </p:nvSpPr>
        <p:spPr>
          <a:xfrm>
            <a:off x="4089191" y="5653399"/>
            <a:ext cx="4027064" cy="430887"/>
          </a:xfrm>
          <a:prstGeom prst="rect">
            <a:avLst/>
          </a:prstGeom>
          <a:noFill/>
        </p:spPr>
        <p:txBody>
          <a:bodyPr wrap="none" rtlCol="0">
            <a:spAutoFit/>
          </a:bodyPr>
          <a:lstStyle/>
          <a:p>
            <a:r>
              <a:rPr lang="en-US" sz="22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No overshoot and collapse yet</a:t>
            </a:r>
          </a:p>
        </p:txBody>
      </p:sp>
    </p:spTree>
    <p:extLst>
      <p:ext uri="{BB962C8B-B14F-4D97-AF65-F5344CB8AC3E}">
        <p14:creationId xmlns:p14="http://schemas.microsoft.com/office/powerpoint/2010/main" val="7371075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306D39D-A6CA-37D9-D7D9-1F92109CA30B}"/>
              </a:ext>
            </a:extLst>
          </p:cNvPr>
          <p:cNvPicPr>
            <a:picLocks noChangeAspect="1"/>
          </p:cNvPicPr>
          <p:nvPr/>
        </p:nvPicPr>
        <p:blipFill>
          <a:blip r:embed="rId2"/>
          <a:stretch>
            <a:fillRect/>
          </a:stretch>
        </p:blipFill>
        <p:spPr>
          <a:xfrm>
            <a:off x="1851328" y="713772"/>
            <a:ext cx="9269540" cy="5675376"/>
          </a:xfrm>
          <a:prstGeom prst="rect">
            <a:avLst/>
          </a:prstGeom>
        </p:spPr>
      </p:pic>
      <p:sp>
        <p:nvSpPr>
          <p:cNvPr id="3" name="Title 2">
            <a:extLst>
              <a:ext uri="{FF2B5EF4-FFF2-40B4-BE49-F238E27FC236}">
                <a16:creationId xmlns:a16="http://schemas.microsoft.com/office/drawing/2014/main" id="{EE92CF02-FA1D-26F3-9F9F-00B04D2BCB29}"/>
              </a:ext>
            </a:extLst>
          </p:cNvPr>
          <p:cNvSpPr>
            <a:spLocks noGrp="1"/>
          </p:cNvSpPr>
          <p:nvPr>
            <p:ph type="title"/>
          </p:nvPr>
        </p:nvSpPr>
        <p:spPr/>
        <p:txBody>
          <a:bodyPr/>
          <a:lstStyle/>
          <a:p>
            <a:r>
              <a:rPr lang="en-US" dirty="0"/>
              <a:t>Step 3: </a:t>
            </a:r>
            <a:r>
              <a:rPr lang="en-US" b="1" dirty="0"/>
              <a:t>Hydrological Limits and Reservoirs</a:t>
            </a:r>
            <a:endParaRPr lang="en-US" dirty="0"/>
          </a:p>
        </p:txBody>
      </p:sp>
      <p:sp>
        <p:nvSpPr>
          <p:cNvPr id="8" name="Oval 7">
            <a:extLst>
              <a:ext uri="{FF2B5EF4-FFF2-40B4-BE49-F238E27FC236}">
                <a16:creationId xmlns:a16="http://schemas.microsoft.com/office/drawing/2014/main" id="{29888124-2031-3B13-7B29-395D915217F7}"/>
              </a:ext>
            </a:extLst>
          </p:cNvPr>
          <p:cNvSpPr/>
          <p:nvPr/>
        </p:nvSpPr>
        <p:spPr>
          <a:xfrm>
            <a:off x="7440744" y="2426333"/>
            <a:ext cx="1410182" cy="964002"/>
          </a:xfrm>
          <a:prstGeom prst="ellipse">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C519E70-B12A-D421-8655-18663FCC2A5D}"/>
              </a:ext>
            </a:extLst>
          </p:cNvPr>
          <p:cNvSpPr txBox="1"/>
          <p:nvPr/>
        </p:nvSpPr>
        <p:spPr>
          <a:xfrm>
            <a:off x="8850926" y="2622924"/>
            <a:ext cx="1784463" cy="369332"/>
          </a:xfrm>
          <a:prstGeom prst="rect">
            <a:avLst/>
          </a:prstGeom>
          <a:noFill/>
        </p:spPr>
        <p:txBody>
          <a:bodyPr wrap="none" rtlCol="0">
            <a:spAutoFit/>
          </a:bodyPr>
          <a:lstStyle/>
          <a:p>
            <a:r>
              <a:rPr lang="en-US" b="1" dirty="0">
                <a:solidFill>
                  <a:srgbClr val="00B050"/>
                </a:solidFill>
                <a:latin typeface="Open Sans Light" panose="020B0306030504020204" pitchFamily="34" charset="0"/>
                <a:ea typeface="Open Sans Light" panose="020B0306030504020204" pitchFamily="34" charset="0"/>
                <a:cs typeface="Open Sans Light" panose="020B0306030504020204" pitchFamily="34" charset="0"/>
              </a:rPr>
              <a:t>Not normalized</a:t>
            </a:r>
          </a:p>
        </p:txBody>
      </p:sp>
      <p:sp>
        <p:nvSpPr>
          <p:cNvPr id="10" name="Oval 9">
            <a:extLst>
              <a:ext uri="{FF2B5EF4-FFF2-40B4-BE49-F238E27FC236}">
                <a16:creationId xmlns:a16="http://schemas.microsoft.com/office/drawing/2014/main" id="{514D7775-6035-9573-DBFE-010A8B39EE16}"/>
              </a:ext>
            </a:extLst>
          </p:cNvPr>
          <p:cNvSpPr/>
          <p:nvPr/>
        </p:nvSpPr>
        <p:spPr>
          <a:xfrm>
            <a:off x="5856311" y="3206149"/>
            <a:ext cx="1410182" cy="964002"/>
          </a:xfrm>
          <a:prstGeom prst="ellipse">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9810C89-EB87-A9BD-B31A-4CA5B5BD5D0C}"/>
              </a:ext>
            </a:extLst>
          </p:cNvPr>
          <p:cNvSpPr txBox="1"/>
          <p:nvPr/>
        </p:nvSpPr>
        <p:spPr>
          <a:xfrm>
            <a:off x="4138116" y="3448642"/>
            <a:ext cx="1784463" cy="369332"/>
          </a:xfrm>
          <a:prstGeom prst="rect">
            <a:avLst/>
          </a:prstGeom>
          <a:noFill/>
        </p:spPr>
        <p:txBody>
          <a:bodyPr wrap="none" rtlCol="0">
            <a:spAutoFit/>
          </a:bodyPr>
          <a:lstStyle/>
          <a:p>
            <a:r>
              <a:rPr lang="en-US" b="1" dirty="0">
                <a:solidFill>
                  <a:srgbClr val="00B050"/>
                </a:solidFill>
                <a:latin typeface="Open Sans Light" panose="020B0306030504020204" pitchFamily="34" charset="0"/>
                <a:ea typeface="Open Sans Light" panose="020B0306030504020204" pitchFamily="34" charset="0"/>
                <a:cs typeface="Open Sans Light" panose="020B0306030504020204" pitchFamily="34" charset="0"/>
              </a:rPr>
              <a:t>Not normalized</a:t>
            </a:r>
          </a:p>
        </p:txBody>
      </p:sp>
      <p:sp>
        <p:nvSpPr>
          <p:cNvPr id="14" name="Oval 13">
            <a:extLst>
              <a:ext uri="{FF2B5EF4-FFF2-40B4-BE49-F238E27FC236}">
                <a16:creationId xmlns:a16="http://schemas.microsoft.com/office/drawing/2014/main" id="{AB857303-8CDA-2708-3B56-BCF79F1D15FD}"/>
              </a:ext>
            </a:extLst>
          </p:cNvPr>
          <p:cNvSpPr/>
          <p:nvPr/>
        </p:nvSpPr>
        <p:spPr>
          <a:xfrm>
            <a:off x="8693272" y="3937406"/>
            <a:ext cx="1410182" cy="964002"/>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F0351B3-72B2-134C-CC88-8CFDEF1EBCBE}"/>
              </a:ext>
            </a:extLst>
          </p:cNvPr>
          <p:cNvSpPr txBox="1"/>
          <p:nvPr/>
        </p:nvSpPr>
        <p:spPr>
          <a:xfrm>
            <a:off x="9605821" y="3171643"/>
            <a:ext cx="2344438" cy="923330"/>
          </a:xfrm>
          <a:prstGeom prst="rect">
            <a:avLst/>
          </a:prstGeom>
          <a:noFill/>
        </p:spPr>
        <p:txBody>
          <a:bodyPr wrap="square" rtlCol="0">
            <a:spAutoFit/>
          </a:bodyPr>
          <a:lstStyle/>
          <a:p>
            <a:pPr algn="ctr"/>
            <a:r>
              <a:rPr lang="en-US" b="1" dirty="0">
                <a:solidFill>
                  <a:srgbClr val="C00000"/>
                </a:solidFill>
                <a:latin typeface="Open Sans Light" panose="020B0306030504020204" pitchFamily="34" charset="0"/>
                <a:ea typeface="Open Sans Light" panose="020B0306030504020204" pitchFamily="34" charset="0"/>
                <a:cs typeface="Open Sans Light" panose="020B0306030504020204" pitchFamily="34" charset="0"/>
              </a:rPr>
              <a:t>Nothing prevents Water Availability from going negative</a:t>
            </a:r>
          </a:p>
        </p:txBody>
      </p:sp>
      <p:sp>
        <p:nvSpPr>
          <p:cNvPr id="16" name="Oval 15">
            <a:extLst>
              <a:ext uri="{FF2B5EF4-FFF2-40B4-BE49-F238E27FC236}">
                <a16:creationId xmlns:a16="http://schemas.microsoft.com/office/drawing/2014/main" id="{4A3591B5-83FD-4509-6DCC-1982D785D89F}"/>
              </a:ext>
            </a:extLst>
          </p:cNvPr>
          <p:cNvSpPr/>
          <p:nvPr/>
        </p:nvSpPr>
        <p:spPr>
          <a:xfrm>
            <a:off x="7446364" y="3920418"/>
            <a:ext cx="1410182" cy="964002"/>
          </a:xfrm>
          <a:prstGeom prst="ellipse">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7EC91A9-5D33-5B8B-4C0B-669A314930EA}"/>
              </a:ext>
            </a:extLst>
          </p:cNvPr>
          <p:cNvSpPr txBox="1"/>
          <p:nvPr/>
        </p:nvSpPr>
        <p:spPr>
          <a:xfrm>
            <a:off x="7211928" y="5236381"/>
            <a:ext cx="2002471" cy="646331"/>
          </a:xfrm>
          <a:prstGeom prst="rect">
            <a:avLst/>
          </a:prstGeom>
          <a:noFill/>
        </p:spPr>
        <p:txBody>
          <a:bodyPr wrap="none" rtlCol="0">
            <a:spAutoFit/>
          </a:bodyPr>
          <a:lstStyle/>
          <a:p>
            <a:pPr algn="ctr"/>
            <a:r>
              <a:rPr lang="en-US" b="1" dirty="0">
                <a:solidFill>
                  <a:srgbClr val="7030A0"/>
                </a:solidFill>
                <a:latin typeface="Open Sans Light" panose="020B0306030504020204" pitchFamily="34" charset="0"/>
                <a:ea typeface="Open Sans Light" panose="020B0306030504020204" pitchFamily="34" charset="0"/>
                <a:cs typeface="Open Sans Light" panose="020B0306030504020204" pitchFamily="34" charset="0"/>
              </a:rPr>
              <a:t>No limit on</a:t>
            </a:r>
          </a:p>
          <a:p>
            <a:pPr algn="ctr"/>
            <a:r>
              <a:rPr lang="en-US" b="1" dirty="0">
                <a:solidFill>
                  <a:srgbClr val="7030A0"/>
                </a:solidFill>
                <a:latin typeface="Open Sans Light" panose="020B0306030504020204" pitchFamily="34" charset="0"/>
                <a:ea typeface="Open Sans Light" panose="020B0306030504020204" pitchFamily="34" charset="0"/>
                <a:cs typeface="Open Sans Light" panose="020B0306030504020204" pitchFamily="34" charset="0"/>
              </a:rPr>
              <a:t>reservoir capacity</a:t>
            </a:r>
          </a:p>
        </p:txBody>
      </p:sp>
    </p:spTree>
    <p:extLst>
      <p:ext uri="{BB962C8B-B14F-4D97-AF65-F5344CB8AC3E}">
        <p14:creationId xmlns:p14="http://schemas.microsoft.com/office/powerpoint/2010/main" val="31851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4" grpId="0" animBg="1"/>
      <p:bldP spid="15" grpId="0"/>
      <p:bldP spid="16" grpId="0" animBg="1"/>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4967FB-C5DB-C8D1-B05F-E2A2FCD05201}"/>
              </a:ext>
            </a:extLst>
          </p:cNvPr>
          <p:cNvSpPr>
            <a:spLocks noGrp="1"/>
          </p:cNvSpPr>
          <p:nvPr>
            <p:ph type="title"/>
          </p:nvPr>
        </p:nvSpPr>
        <p:spPr/>
        <p:txBody>
          <a:bodyPr/>
          <a:lstStyle/>
          <a:p>
            <a:r>
              <a:rPr lang="en-US" dirty="0"/>
              <a:t>Behavior (after fixing non-negativity and capacity)</a:t>
            </a:r>
          </a:p>
        </p:txBody>
      </p:sp>
      <p:sp>
        <p:nvSpPr>
          <p:cNvPr id="6" name="TextBox 5">
            <a:extLst>
              <a:ext uri="{FF2B5EF4-FFF2-40B4-BE49-F238E27FC236}">
                <a16:creationId xmlns:a16="http://schemas.microsoft.com/office/drawing/2014/main" id="{39DF8CC3-86E2-97B1-7435-E180AD6E42E2}"/>
              </a:ext>
            </a:extLst>
          </p:cNvPr>
          <p:cNvSpPr txBox="1"/>
          <p:nvPr/>
        </p:nvSpPr>
        <p:spPr>
          <a:xfrm>
            <a:off x="2449102" y="5103559"/>
            <a:ext cx="7923964" cy="1107996"/>
          </a:xfrm>
          <a:prstGeom prst="rect">
            <a:avLst/>
          </a:prstGeom>
          <a:noFill/>
        </p:spPr>
        <p:txBody>
          <a:bodyPr wrap="none" rtlCol="0">
            <a:spAutoFit/>
          </a:bodyPr>
          <a:lstStyle/>
          <a:p>
            <a:r>
              <a:rPr lang="en-US" sz="22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More or less matches the reference mode (except           )</a:t>
            </a:r>
          </a:p>
          <a:p>
            <a:r>
              <a:rPr lang="en-US" sz="22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Adding Soil Fertility had no impact on the behavior</a:t>
            </a:r>
          </a:p>
          <a:p>
            <a:r>
              <a:rPr lang="en-US" sz="22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 but destabilized system w/DT = 0.25; needed 0.125 and RK4</a:t>
            </a:r>
          </a:p>
        </p:txBody>
      </p:sp>
      <p:pic>
        <p:nvPicPr>
          <p:cNvPr id="15" name="Picture 14">
            <a:extLst>
              <a:ext uri="{FF2B5EF4-FFF2-40B4-BE49-F238E27FC236}">
                <a16:creationId xmlns:a16="http://schemas.microsoft.com/office/drawing/2014/main" id="{57115F8E-8224-93C5-C3BE-53DDA165446E}"/>
              </a:ext>
            </a:extLst>
          </p:cNvPr>
          <p:cNvPicPr>
            <a:picLocks noChangeAspect="1"/>
          </p:cNvPicPr>
          <p:nvPr/>
        </p:nvPicPr>
        <p:blipFill>
          <a:blip r:embed="rId2"/>
          <a:stretch>
            <a:fillRect/>
          </a:stretch>
        </p:blipFill>
        <p:spPr>
          <a:xfrm>
            <a:off x="2954655" y="864477"/>
            <a:ext cx="6282690" cy="4191000"/>
          </a:xfrm>
          <a:prstGeom prst="rect">
            <a:avLst/>
          </a:prstGeom>
        </p:spPr>
      </p:pic>
      <p:pic>
        <p:nvPicPr>
          <p:cNvPr id="17" name="Picture 16">
            <a:extLst>
              <a:ext uri="{FF2B5EF4-FFF2-40B4-BE49-F238E27FC236}">
                <a16:creationId xmlns:a16="http://schemas.microsoft.com/office/drawing/2014/main" id="{4892200E-7816-4876-CAE2-506891324256}"/>
              </a:ext>
            </a:extLst>
          </p:cNvPr>
          <p:cNvPicPr>
            <a:picLocks noChangeAspect="1"/>
          </p:cNvPicPr>
          <p:nvPr/>
        </p:nvPicPr>
        <p:blipFill>
          <a:blip r:embed="rId3"/>
          <a:stretch>
            <a:fillRect/>
          </a:stretch>
        </p:blipFill>
        <p:spPr>
          <a:xfrm>
            <a:off x="8866001" y="5063732"/>
            <a:ext cx="640080" cy="510540"/>
          </a:xfrm>
          <a:prstGeom prst="rect">
            <a:avLst/>
          </a:prstGeom>
        </p:spPr>
      </p:pic>
    </p:spTree>
    <p:extLst>
      <p:ext uri="{BB962C8B-B14F-4D97-AF65-F5344CB8AC3E}">
        <p14:creationId xmlns:p14="http://schemas.microsoft.com/office/powerpoint/2010/main" val="266556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B5823F-3ED4-260B-BCCF-E5D691BC4F15}"/>
              </a:ext>
            </a:extLst>
          </p:cNvPr>
          <p:cNvSpPr>
            <a:spLocks noGrp="1"/>
          </p:cNvSpPr>
          <p:nvPr>
            <p:ph idx="1"/>
          </p:nvPr>
        </p:nvSpPr>
        <p:spPr/>
        <p:txBody>
          <a:bodyPr>
            <a:normAutofit lnSpcReduction="10000"/>
          </a:bodyPr>
          <a:lstStyle/>
          <a:p>
            <a:r>
              <a:rPr lang="en-US" dirty="0"/>
              <a:t>We should:</a:t>
            </a:r>
          </a:p>
          <a:p>
            <a:pPr lvl="1"/>
            <a:r>
              <a:rPr lang="en-US" dirty="0"/>
              <a:t>Verify the time specs</a:t>
            </a:r>
          </a:p>
          <a:p>
            <a:pPr lvl="1"/>
            <a:r>
              <a:rPr lang="en-US" dirty="0"/>
              <a:t>Verify the shapes of all of the graphical functions</a:t>
            </a:r>
          </a:p>
          <a:p>
            <a:pPr lvl="1"/>
            <a:r>
              <a:rPr lang="en-US" dirty="0"/>
              <a:t>Normalize all of the graphical functions</a:t>
            </a:r>
          </a:p>
          <a:p>
            <a:pPr lvl="1"/>
            <a:r>
              <a:rPr lang="en-US" dirty="0"/>
              <a:t>Verify the units make sense (e.g., change “</a:t>
            </a:r>
            <a:r>
              <a:rPr lang="en-US" dirty="0" err="1"/>
              <a:t>Area_Units</a:t>
            </a:r>
            <a:r>
              <a:rPr lang="en-US" dirty="0"/>
              <a:t>” to “hectares”)</a:t>
            </a:r>
          </a:p>
          <a:p>
            <a:pPr lvl="1"/>
            <a:r>
              <a:rPr lang="en-US" dirty="0"/>
              <a:t>Verify all constants (including initial values) make sense</a:t>
            </a:r>
          </a:p>
          <a:p>
            <a:r>
              <a:rPr lang="en-US" dirty="0"/>
              <a:t>Perform sensitivity analysis</a:t>
            </a:r>
          </a:p>
          <a:p>
            <a:r>
              <a:rPr lang="en-US" dirty="0"/>
              <a:t>Ask the AI to critique the model</a:t>
            </a:r>
          </a:p>
          <a:p>
            <a:r>
              <a:rPr lang="en-US" dirty="0"/>
              <a:t>Ask the AI for a feedback explanation of the model behavior</a:t>
            </a:r>
          </a:p>
          <a:p>
            <a:r>
              <a:rPr lang="en-US" dirty="0"/>
              <a:t>Ask the AI for policy recommendations</a:t>
            </a:r>
          </a:p>
          <a:p>
            <a:endParaRPr lang="en-US" dirty="0"/>
          </a:p>
        </p:txBody>
      </p:sp>
      <p:sp>
        <p:nvSpPr>
          <p:cNvPr id="3" name="Title 2">
            <a:extLst>
              <a:ext uri="{FF2B5EF4-FFF2-40B4-BE49-F238E27FC236}">
                <a16:creationId xmlns:a16="http://schemas.microsoft.com/office/drawing/2014/main" id="{590AFE8F-2144-C91F-E51F-0D1181AA341E}"/>
              </a:ext>
            </a:extLst>
          </p:cNvPr>
          <p:cNvSpPr>
            <a:spLocks noGrp="1"/>
          </p:cNvSpPr>
          <p:nvPr>
            <p:ph type="title"/>
          </p:nvPr>
        </p:nvSpPr>
        <p:spPr/>
        <p:txBody>
          <a:bodyPr/>
          <a:lstStyle/>
          <a:p>
            <a:r>
              <a:rPr lang="en-US" dirty="0"/>
              <a:t>Next</a:t>
            </a:r>
          </a:p>
        </p:txBody>
      </p:sp>
    </p:spTree>
    <p:extLst>
      <p:ext uri="{BB962C8B-B14F-4D97-AF65-F5344CB8AC3E}">
        <p14:creationId xmlns:p14="http://schemas.microsoft.com/office/powerpoint/2010/main" val="126690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BBEC4B-31C4-40C6-42D2-525A2A82DC17}"/>
              </a:ext>
            </a:extLst>
          </p:cNvPr>
          <p:cNvSpPr>
            <a:spLocks noGrp="1"/>
          </p:cNvSpPr>
          <p:nvPr>
            <p:ph idx="1"/>
          </p:nvPr>
        </p:nvSpPr>
        <p:spPr/>
        <p:txBody>
          <a:bodyPr/>
          <a:lstStyle/>
          <a:p>
            <a:r>
              <a:rPr lang="en-US" dirty="0"/>
              <a:t>Upload Athena’s Dynamic Hypothesis file (with the explanation of how it produces the reference mode)</a:t>
            </a:r>
          </a:p>
          <a:p>
            <a:pPr lvl="1"/>
            <a:r>
              <a:rPr lang="en-US" dirty="0"/>
              <a:t>Can also paste it into a module</a:t>
            </a:r>
          </a:p>
          <a:p>
            <a:r>
              <a:rPr lang="en-US" dirty="0"/>
              <a:t>Same prompt, but tell it where the Dynamic Hypothesis is</a:t>
            </a:r>
          </a:p>
          <a:p>
            <a:pPr marL="457200" lvl="1" indent="0">
              <a:buNone/>
            </a:pPr>
            <a:r>
              <a:rPr lang="en-US" i="1" dirty="0"/>
              <a:t>Using the background information in this link (</a:t>
            </a:r>
            <a:r>
              <a:rPr lang="en-US" dirty="0"/>
              <a:t>&lt;link</a:t>
            </a:r>
            <a:r>
              <a:rPr lang="en-US" i="1" dirty="0"/>
              <a:t>&gt;), build a model of the collapse of the Mayan civilization. The Dynamic Hypothesis is in the file “Mayan DH </a:t>
            </a:r>
            <a:r>
              <a:rPr lang="en-US" i="1" dirty="0" err="1"/>
              <a:t>Athena.stmx</a:t>
            </a:r>
            <a:r>
              <a:rPr lang="en-US" i="1" dirty="0"/>
              <a:t>”.</a:t>
            </a:r>
            <a:endParaRPr lang="en-US" dirty="0"/>
          </a:p>
          <a:p>
            <a:endParaRPr lang="en-US" dirty="0"/>
          </a:p>
          <a:p>
            <a:endParaRPr lang="en-US" dirty="0"/>
          </a:p>
        </p:txBody>
      </p:sp>
      <p:sp>
        <p:nvSpPr>
          <p:cNvPr id="3" name="Title 2">
            <a:extLst>
              <a:ext uri="{FF2B5EF4-FFF2-40B4-BE49-F238E27FC236}">
                <a16:creationId xmlns:a16="http://schemas.microsoft.com/office/drawing/2014/main" id="{D2E3F888-8429-4EC4-4207-CEEB7378F213}"/>
              </a:ext>
            </a:extLst>
          </p:cNvPr>
          <p:cNvSpPr>
            <a:spLocks noGrp="1"/>
          </p:cNvSpPr>
          <p:nvPr>
            <p:ph type="title"/>
          </p:nvPr>
        </p:nvSpPr>
        <p:spPr/>
        <p:txBody>
          <a:bodyPr/>
          <a:lstStyle/>
          <a:p>
            <a:r>
              <a:rPr lang="en-US" dirty="0"/>
              <a:t>Now introduce Athena to build the model</a:t>
            </a:r>
          </a:p>
        </p:txBody>
      </p:sp>
    </p:spTree>
    <p:extLst>
      <p:ext uri="{BB962C8B-B14F-4D97-AF65-F5344CB8AC3E}">
        <p14:creationId xmlns:p14="http://schemas.microsoft.com/office/powerpoint/2010/main" val="1252455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D3CBFC-A232-3686-0CCD-3BD5CA5FBD81}"/>
              </a:ext>
            </a:extLst>
          </p:cNvPr>
          <p:cNvSpPr>
            <a:spLocks noGrp="1"/>
          </p:cNvSpPr>
          <p:nvPr>
            <p:ph idx="1"/>
          </p:nvPr>
        </p:nvSpPr>
        <p:spPr/>
        <p:txBody>
          <a:bodyPr/>
          <a:lstStyle/>
          <a:p>
            <a:r>
              <a:rPr lang="en-US" dirty="0"/>
              <a:t>AI is here to stay</a:t>
            </a:r>
          </a:p>
          <a:p>
            <a:r>
              <a:rPr lang="en-US" dirty="0"/>
              <a:t>Assignments need to be adjusted to integrate AI</a:t>
            </a:r>
          </a:p>
          <a:p>
            <a:pPr lvl="1"/>
            <a:r>
              <a:rPr lang="en-US" dirty="0"/>
              <a:t>Reinforce key concepts while…</a:t>
            </a:r>
          </a:p>
          <a:p>
            <a:pPr lvl="1"/>
            <a:r>
              <a:rPr lang="en-US" dirty="0"/>
              <a:t>…teaching how to use AI to increase learning</a:t>
            </a:r>
          </a:p>
          <a:p>
            <a:r>
              <a:rPr lang="en-US" dirty="0"/>
              <a:t>Using small, iterative steps, models can be developed faster</a:t>
            </a:r>
          </a:p>
          <a:p>
            <a:pPr lvl="1"/>
            <a:r>
              <a:rPr lang="en-US" dirty="0"/>
              <a:t>But junk can be created just as fast</a:t>
            </a:r>
          </a:p>
          <a:p>
            <a:pPr lvl="1"/>
            <a:r>
              <a:rPr lang="en-US" dirty="0"/>
              <a:t>Need to understand modeling to identify problems</a:t>
            </a:r>
          </a:p>
          <a:p>
            <a:r>
              <a:rPr lang="en-US" dirty="0"/>
              <a:t>AI agents guide students through modeling process</a:t>
            </a:r>
          </a:p>
          <a:p>
            <a:r>
              <a:rPr lang="en-US" dirty="0"/>
              <a:t>Every stage of the modeling process is supported by AI</a:t>
            </a:r>
          </a:p>
          <a:p>
            <a:endParaRPr lang="en-US" dirty="0"/>
          </a:p>
        </p:txBody>
      </p:sp>
      <p:sp>
        <p:nvSpPr>
          <p:cNvPr id="3" name="Title 2">
            <a:extLst>
              <a:ext uri="{FF2B5EF4-FFF2-40B4-BE49-F238E27FC236}">
                <a16:creationId xmlns:a16="http://schemas.microsoft.com/office/drawing/2014/main" id="{7B25247A-03E4-9031-3A01-EEFBB801ED07}"/>
              </a:ext>
            </a:extLst>
          </p:cNvPr>
          <p:cNvSpPr>
            <a:spLocks noGrp="1"/>
          </p:cNvSpPr>
          <p:nvPr>
            <p:ph type="title"/>
          </p:nvPr>
        </p:nvSpPr>
        <p:spPr/>
        <p:txBody>
          <a:bodyPr/>
          <a:lstStyle/>
          <a:p>
            <a:r>
              <a:rPr lang="en-US" dirty="0"/>
              <a:t>Conclusions</a:t>
            </a:r>
          </a:p>
        </p:txBody>
      </p:sp>
    </p:spTree>
    <p:extLst>
      <p:ext uri="{BB962C8B-B14F-4D97-AF65-F5344CB8AC3E}">
        <p14:creationId xmlns:p14="http://schemas.microsoft.com/office/powerpoint/2010/main" val="349994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31B09-A72B-4851-8D78-C5FB264DA4C8}"/>
              </a:ext>
            </a:extLst>
          </p:cNvPr>
          <p:cNvSpPr>
            <a:spLocks noGrp="1"/>
          </p:cNvSpPr>
          <p:nvPr>
            <p:ph type="ctrTitle"/>
          </p:nvPr>
        </p:nvSpPr>
        <p:spPr/>
        <p:txBody>
          <a:bodyPr/>
          <a:lstStyle/>
          <a:p>
            <a:r>
              <a:rPr lang="en-US" dirty="0"/>
              <a:t>Questions?</a:t>
            </a:r>
          </a:p>
        </p:txBody>
      </p:sp>
      <p:sp>
        <p:nvSpPr>
          <p:cNvPr id="3" name="Subtitle 2">
            <a:extLst>
              <a:ext uri="{FF2B5EF4-FFF2-40B4-BE49-F238E27FC236}">
                <a16:creationId xmlns:a16="http://schemas.microsoft.com/office/drawing/2014/main" id="{C3F26ABB-4758-45A5-91E7-183D24CD54C7}"/>
              </a:ext>
            </a:extLst>
          </p:cNvPr>
          <p:cNvSpPr>
            <a:spLocks noGrp="1"/>
          </p:cNvSpPr>
          <p:nvPr>
            <p:ph type="subTitle" idx="1"/>
          </p:nvPr>
        </p:nvSpPr>
        <p:spPr/>
        <p:txBody>
          <a:bodyPr>
            <a:normAutofit fontScale="92500" lnSpcReduction="10000"/>
          </a:bodyPr>
          <a:lstStyle/>
          <a:p>
            <a:endParaRPr lang="en-US" dirty="0"/>
          </a:p>
        </p:txBody>
      </p:sp>
      <p:pic>
        <p:nvPicPr>
          <p:cNvPr id="6" name="Picture Placeholder 5">
            <a:extLst>
              <a:ext uri="{FF2B5EF4-FFF2-40B4-BE49-F238E27FC236}">
                <a16:creationId xmlns:a16="http://schemas.microsoft.com/office/drawing/2014/main" id="{95333C38-D0E4-797C-31E4-DB243950B532}"/>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4" r="4"/>
          <a:stretch/>
        </p:blipFill>
        <p:spPr/>
      </p:pic>
    </p:spTree>
    <p:extLst>
      <p:ext uri="{BB962C8B-B14F-4D97-AF65-F5344CB8AC3E}">
        <p14:creationId xmlns:p14="http://schemas.microsoft.com/office/powerpoint/2010/main" val="3760835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052529-AE5C-658E-C32B-E58E72A0B5B4}"/>
              </a:ext>
            </a:extLst>
          </p:cNvPr>
          <p:cNvSpPr>
            <a:spLocks noGrp="1"/>
          </p:cNvSpPr>
          <p:nvPr>
            <p:ph idx="1"/>
          </p:nvPr>
        </p:nvSpPr>
        <p:spPr/>
        <p:txBody>
          <a:bodyPr/>
          <a:lstStyle/>
          <a:p>
            <a:r>
              <a:rPr lang="en-US" dirty="0"/>
              <a:t>Critical Thinking with an open mind</a:t>
            </a:r>
          </a:p>
          <a:p>
            <a:pPr lvl="1"/>
            <a:r>
              <a:rPr lang="en-US" dirty="0"/>
              <a:t>Question AI results</a:t>
            </a:r>
          </a:p>
          <a:p>
            <a:r>
              <a:rPr lang="en-US" dirty="0"/>
              <a:t>Understand a model and its behavior</a:t>
            </a:r>
          </a:p>
          <a:p>
            <a:r>
              <a:rPr lang="en-US" dirty="0"/>
              <a:t>Ability to explain a model</a:t>
            </a:r>
          </a:p>
          <a:p>
            <a:pPr lvl="1"/>
            <a:r>
              <a:rPr lang="en-US" dirty="0"/>
              <a:t>Causal links, feedback, delays</a:t>
            </a:r>
          </a:p>
          <a:p>
            <a:pPr lvl="1"/>
            <a:r>
              <a:rPr lang="en-US" dirty="0"/>
              <a:t>Why it behaves the way it does</a:t>
            </a:r>
          </a:p>
          <a:p>
            <a:r>
              <a:rPr lang="en-US" dirty="0"/>
              <a:t>Keep control of the modeling process</a:t>
            </a:r>
          </a:p>
          <a:p>
            <a:pPr lvl="1"/>
            <a:r>
              <a:rPr lang="en-US" dirty="0"/>
              <a:t>Don’t let AI take it away</a:t>
            </a:r>
          </a:p>
          <a:p>
            <a:endParaRPr lang="en-US" dirty="0"/>
          </a:p>
        </p:txBody>
      </p:sp>
      <p:sp>
        <p:nvSpPr>
          <p:cNvPr id="3" name="Title 2">
            <a:extLst>
              <a:ext uri="{FF2B5EF4-FFF2-40B4-BE49-F238E27FC236}">
                <a16:creationId xmlns:a16="http://schemas.microsoft.com/office/drawing/2014/main" id="{8CBC86CF-6758-FBAF-1AD2-2783851A8EE2}"/>
              </a:ext>
            </a:extLst>
          </p:cNvPr>
          <p:cNvSpPr>
            <a:spLocks noGrp="1"/>
          </p:cNvSpPr>
          <p:nvPr>
            <p:ph type="title"/>
          </p:nvPr>
        </p:nvSpPr>
        <p:spPr/>
        <p:txBody>
          <a:bodyPr/>
          <a:lstStyle/>
          <a:p>
            <a:r>
              <a:rPr lang="en-US" dirty="0"/>
              <a:t>Desired student skills</a:t>
            </a:r>
          </a:p>
        </p:txBody>
      </p:sp>
      <p:sp>
        <p:nvSpPr>
          <p:cNvPr id="4" name="Rectangle 3" descr="Two teenage girls work on a science project.  They are at home, working at the kitchen table.  They are building a robotic hand.  One is mixed ethnicity, she has curly, natural hair and is wearing a varsity jacket.  The other is caucasian and has blonde hair, she is wearing a flannel shirt.  They are consulting their notes.">
            <a:extLst>
              <a:ext uri="{FF2B5EF4-FFF2-40B4-BE49-F238E27FC236}">
                <a16:creationId xmlns:a16="http://schemas.microsoft.com/office/drawing/2014/main" id="{9997C9FA-C795-07CD-33F9-9B50FA0BC1AA}"/>
              </a:ext>
            </a:extLst>
          </p:cNvPr>
          <p:cNvSpPr>
            <a:spLocks noChangeAspect="1"/>
          </p:cNvSpPr>
          <p:nvPr/>
        </p:nvSpPr>
        <p:spPr>
          <a:xfrm>
            <a:off x="8091667" y="1466124"/>
            <a:ext cx="3718375" cy="3718375"/>
          </a:xfrm>
          <a:prstGeom prst="rect">
            <a:avLst/>
          </a:prstGeom>
          <a:blipFill>
            <a:blip r:embed="rId2">
              <a:extLst>
                <a:ext uri="{28A0092B-C50C-407E-A947-70E740481C1C}">
                  <a14:useLocalDpi xmlns:a14="http://schemas.microsoft.com/office/drawing/2010/main" val="0"/>
                </a:ext>
              </a:extLst>
            </a:blip>
            <a:srcRect l="13291" r="6710" b="1"/>
            <a:stretch/>
          </a:blipFill>
        </p:spPr>
        <p:style>
          <a:lnRef idx="0">
            <a:schemeClr val="dk1">
              <a:shade val="80000"/>
              <a:hueOff val="0"/>
              <a:satOff val="0"/>
              <a:lumOff val="0"/>
              <a:alphaOff val="0"/>
            </a:schemeClr>
          </a:lnRef>
          <a:fillRef idx="3">
            <a:scrgbClr r="0" g="0" b="0"/>
          </a:fillRef>
          <a:effectRef idx="2">
            <a:schemeClr val="lt1">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3409378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6462EA-64B0-5ADA-17E3-306FB8B87779}"/>
              </a:ext>
            </a:extLst>
          </p:cNvPr>
          <p:cNvSpPr>
            <a:spLocks noGrp="1"/>
          </p:cNvSpPr>
          <p:nvPr>
            <p:ph idx="1"/>
          </p:nvPr>
        </p:nvSpPr>
        <p:spPr/>
        <p:txBody>
          <a:bodyPr/>
          <a:lstStyle/>
          <a:p>
            <a:r>
              <a:rPr lang="en-US" dirty="0"/>
              <a:t>Augments cognition </a:t>
            </a:r>
            <a:r>
              <a:rPr lang="en-US" dirty="0">
                <a:sym typeface="Wingdings" panose="05000000000000000000" pitchFamily="2" charset="2"/>
              </a:rPr>
              <a:t></a:t>
            </a:r>
            <a:r>
              <a:rPr lang="en-US" dirty="0"/>
              <a:t> deeper learning</a:t>
            </a:r>
          </a:p>
          <a:p>
            <a:r>
              <a:rPr lang="en-US" dirty="0"/>
              <a:t>Provides instant feedback</a:t>
            </a:r>
          </a:p>
          <a:p>
            <a:r>
              <a:rPr lang="en-US" dirty="0"/>
              <a:t>Guides through modeling process</a:t>
            </a:r>
          </a:p>
          <a:p>
            <a:r>
              <a:rPr lang="en-US" dirty="0"/>
              <a:t>Suggests improvements</a:t>
            </a:r>
          </a:p>
          <a:p>
            <a:r>
              <a:rPr lang="en-US" dirty="0"/>
              <a:t>Gives detailed explanations</a:t>
            </a:r>
          </a:p>
          <a:p>
            <a:r>
              <a:rPr lang="en-US" dirty="0"/>
              <a:t>Fosters experimentation</a:t>
            </a:r>
          </a:p>
          <a:p>
            <a:r>
              <a:rPr lang="en-US" dirty="0"/>
              <a:t>Reduces fear of mistakes</a:t>
            </a:r>
          </a:p>
          <a:p>
            <a:r>
              <a:rPr lang="en-US" dirty="0"/>
              <a:t>Communicates in natural language</a:t>
            </a:r>
          </a:p>
          <a:p>
            <a:pPr lvl="1"/>
            <a:r>
              <a:rPr lang="en-US" dirty="0"/>
              <a:t>Easier to express ideas and easier to understand</a:t>
            </a:r>
          </a:p>
          <a:p>
            <a:endParaRPr lang="en-US" dirty="0"/>
          </a:p>
        </p:txBody>
      </p:sp>
      <p:sp>
        <p:nvSpPr>
          <p:cNvPr id="3" name="Title 2">
            <a:extLst>
              <a:ext uri="{FF2B5EF4-FFF2-40B4-BE49-F238E27FC236}">
                <a16:creationId xmlns:a16="http://schemas.microsoft.com/office/drawing/2014/main" id="{F450581F-1A2C-CBB8-199B-249646548092}"/>
              </a:ext>
            </a:extLst>
          </p:cNvPr>
          <p:cNvSpPr>
            <a:spLocks noGrp="1"/>
          </p:cNvSpPr>
          <p:nvPr>
            <p:ph type="title"/>
          </p:nvPr>
        </p:nvSpPr>
        <p:spPr/>
        <p:txBody>
          <a:bodyPr/>
          <a:lstStyle/>
          <a:p>
            <a:r>
              <a:rPr lang="en-US" dirty="0"/>
              <a:t>AI as a cognitive partner</a:t>
            </a:r>
          </a:p>
        </p:txBody>
      </p:sp>
      <p:pic>
        <p:nvPicPr>
          <p:cNvPr id="4" name="Content Placeholder 4" descr="Group of employee are meeting about architecture. Women in STEM concept">
            <a:extLst>
              <a:ext uri="{FF2B5EF4-FFF2-40B4-BE49-F238E27FC236}">
                <a16:creationId xmlns:a16="http://schemas.microsoft.com/office/drawing/2014/main" id="{E8016E33-DF7F-5162-990A-8D5CBD6BA271}"/>
              </a:ext>
            </a:extLst>
          </p:cNvPr>
          <p:cNvPicPr>
            <a:picLocks noChangeAspect="1"/>
          </p:cNvPicPr>
          <p:nvPr/>
        </p:nvPicPr>
        <p:blipFill>
          <a:blip r:embed="rId2"/>
          <a:srcRect l="37197" r="18011" b="1"/>
          <a:stretch>
            <a:fillRect/>
          </a:stretch>
        </p:blipFill>
        <p:spPr>
          <a:xfrm>
            <a:off x="8696934" y="719136"/>
            <a:ext cx="3495066" cy="5200598"/>
          </a:xfrm>
          <a:prstGeom prst="rect">
            <a:avLst/>
          </a:prstGeom>
          <a:noFill/>
        </p:spPr>
      </p:pic>
    </p:spTree>
    <p:extLst>
      <p:ext uri="{BB962C8B-B14F-4D97-AF65-F5344CB8AC3E}">
        <p14:creationId xmlns:p14="http://schemas.microsoft.com/office/powerpoint/2010/main" val="2672568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3483E24-7E2F-7137-5337-30D4BBBA6682}"/>
              </a:ext>
            </a:extLst>
          </p:cNvPr>
          <p:cNvSpPr>
            <a:spLocks noGrp="1"/>
          </p:cNvSpPr>
          <p:nvPr>
            <p:ph idx="1"/>
          </p:nvPr>
        </p:nvSpPr>
        <p:spPr/>
        <p:txBody>
          <a:bodyPr/>
          <a:lstStyle/>
          <a:p>
            <a:r>
              <a:rPr lang="en-US" dirty="0"/>
              <a:t>Basic</a:t>
            </a:r>
          </a:p>
          <a:p>
            <a:pPr lvl="1"/>
            <a:r>
              <a:rPr lang="en-US" dirty="0"/>
              <a:t>Build qualitative (CLDs)</a:t>
            </a:r>
          </a:p>
          <a:p>
            <a:pPr lvl="1"/>
            <a:r>
              <a:rPr lang="en-US" dirty="0"/>
              <a:t>Build quantitative (SFDs)</a:t>
            </a:r>
          </a:p>
          <a:p>
            <a:pPr lvl="1"/>
            <a:r>
              <a:rPr lang="en-US" dirty="0"/>
              <a:t>Discuss Seldon</a:t>
            </a:r>
          </a:p>
          <a:p>
            <a:pPr lvl="1"/>
            <a:r>
              <a:rPr lang="en-US" dirty="0"/>
              <a:t>Plus mentor versions that ask questions</a:t>
            </a:r>
          </a:p>
          <a:p>
            <a:r>
              <a:rPr lang="en-US" dirty="0"/>
              <a:t>Agent</a:t>
            </a:r>
          </a:p>
          <a:p>
            <a:pPr lvl="1"/>
            <a:r>
              <a:rPr lang="en-US" dirty="0"/>
              <a:t>Agents to guide through the process or do all the work for you</a:t>
            </a:r>
          </a:p>
          <a:p>
            <a:pPr lvl="2"/>
            <a:r>
              <a:rPr lang="en-US" dirty="0"/>
              <a:t>Socrates: Coach that elicits information and then builds model</a:t>
            </a:r>
          </a:p>
          <a:p>
            <a:pPr lvl="2"/>
            <a:r>
              <a:rPr lang="en-US" dirty="0"/>
              <a:t>Athena: Guides through the standard method</a:t>
            </a:r>
          </a:p>
          <a:p>
            <a:pPr lvl="2"/>
            <a:r>
              <a:rPr lang="en-US" dirty="0"/>
              <a:t>Merlin: Expert that builds CLD/model with few questions</a:t>
            </a:r>
          </a:p>
          <a:p>
            <a:endParaRPr lang="en-US" dirty="0"/>
          </a:p>
        </p:txBody>
      </p:sp>
      <p:sp>
        <p:nvSpPr>
          <p:cNvPr id="3" name="Title 2">
            <a:extLst>
              <a:ext uri="{FF2B5EF4-FFF2-40B4-BE49-F238E27FC236}">
                <a16:creationId xmlns:a16="http://schemas.microsoft.com/office/drawing/2014/main" id="{CF1AE4B6-37C6-A915-A2A3-D94C26AF1D62}"/>
              </a:ext>
            </a:extLst>
          </p:cNvPr>
          <p:cNvSpPr>
            <a:spLocks noGrp="1"/>
          </p:cNvSpPr>
          <p:nvPr>
            <p:ph type="title"/>
          </p:nvPr>
        </p:nvSpPr>
        <p:spPr/>
        <p:txBody>
          <a:bodyPr/>
          <a:lstStyle/>
          <a:p>
            <a:r>
              <a:rPr lang="en-US" dirty="0"/>
              <a:t>AI Assistant functionality</a:t>
            </a:r>
          </a:p>
        </p:txBody>
      </p:sp>
    </p:spTree>
    <p:extLst>
      <p:ext uri="{BB962C8B-B14F-4D97-AF65-F5344CB8AC3E}">
        <p14:creationId xmlns:p14="http://schemas.microsoft.com/office/powerpoint/2010/main" val="1096972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51B1982-6382-131A-2272-250CEEF9D29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60173" y="757006"/>
            <a:ext cx="2900614" cy="5343988"/>
          </a:xfrm>
          <a:prstGeom prst="rect">
            <a:avLst/>
          </a:prstGeom>
        </p:spPr>
      </p:pic>
      <p:sp>
        <p:nvSpPr>
          <p:cNvPr id="3" name="Title 2">
            <a:extLst>
              <a:ext uri="{FF2B5EF4-FFF2-40B4-BE49-F238E27FC236}">
                <a16:creationId xmlns:a16="http://schemas.microsoft.com/office/drawing/2014/main" id="{00FD4DBF-8694-B45B-7395-820BD7259881}"/>
              </a:ext>
            </a:extLst>
          </p:cNvPr>
          <p:cNvSpPr>
            <a:spLocks noGrp="1"/>
          </p:cNvSpPr>
          <p:nvPr>
            <p:ph type="title"/>
          </p:nvPr>
        </p:nvSpPr>
        <p:spPr/>
        <p:txBody>
          <a:bodyPr/>
          <a:lstStyle/>
          <a:p>
            <a:r>
              <a:rPr lang="en-US" dirty="0"/>
              <a:t>AI Assistant panel</a:t>
            </a:r>
          </a:p>
        </p:txBody>
      </p:sp>
      <p:cxnSp>
        <p:nvCxnSpPr>
          <p:cNvPr id="6" name="Straight Arrow Connector 5">
            <a:extLst>
              <a:ext uri="{FF2B5EF4-FFF2-40B4-BE49-F238E27FC236}">
                <a16:creationId xmlns:a16="http://schemas.microsoft.com/office/drawing/2014/main" id="{29163E18-C895-68F8-4C99-04028B57AE21}"/>
              </a:ext>
            </a:extLst>
          </p:cNvPr>
          <p:cNvCxnSpPr/>
          <p:nvPr/>
        </p:nvCxnSpPr>
        <p:spPr>
          <a:xfrm>
            <a:off x="7521517" y="2740131"/>
            <a:ext cx="809625" cy="0"/>
          </a:xfrm>
          <a:prstGeom prst="straightConnector1">
            <a:avLst/>
          </a:prstGeom>
          <a:ln w="76200">
            <a:solidFill>
              <a:srgbClr val="003366"/>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2EABF18-26BB-4FF0-7D0E-BB1F295129BF}"/>
              </a:ext>
            </a:extLst>
          </p:cNvPr>
          <p:cNvSpPr txBox="1"/>
          <p:nvPr/>
        </p:nvSpPr>
        <p:spPr>
          <a:xfrm>
            <a:off x="8331141" y="1344105"/>
            <a:ext cx="3789411" cy="2062103"/>
          </a:xfrm>
          <a:prstGeom prst="rect">
            <a:avLst/>
          </a:prstGeom>
          <a:noFill/>
        </p:spPr>
        <p:txBody>
          <a:bodyPr wrap="square" rtlCol="0">
            <a:spAutoFit/>
          </a:bodyPr>
          <a:lstStyle/>
          <a:p>
            <a:r>
              <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Describe the problem in one or two sentences (you can ask Seldon to create this), e.g.,</a:t>
            </a:r>
          </a:p>
          <a:p>
            <a:r>
              <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I’m trying to understand what caused the crash of 1929 in the USA.</a:t>
            </a:r>
          </a:p>
          <a:p>
            <a:r>
              <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	OR:</a:t>
            </a:r>
          </a:p>
          <a:p>
            <a:r>
              <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What led to the crash of 1929 in the USA?</a:t>
            </a:r>
          </a:p>
        </p:txBody>
      </p:sp>
      <p:cxnSp>
        <p:nvCxnSpPr>
          <p:cNvPr id="8" name="Straight Arrow Connector 7">
            <a:extLst>
              <a:ext uri="{FF2B5EF4-FFF2-40B4-BE49-F238E27FC236}">
                <a16:creationId xmlns:a16="http://schemas.microsoft.com/office/drawing/2014/main" id="{FD3FC1CA-8607-68A5-4849-45D590827CAE}"/>
              </a:ext>
            </a:extLst>
          </p:cNvPr>
          <p:cNvCxnSpPr>
            <a:cxnSpLocks/>
          </p:cNvCxnSpPr>
          <p:nvPr/>
        </p:nvCxnSpPr>
        <p:spPr>
          <a:xfrm flipH="1">
            <a:off x="3707508" y="3338337"/>
            <a:ext cx="809625" cy="0"/>
          </a:xfrm>
          <a:prstGeom prst="straightConnector1">
            <a:avLst/>
          </a:prstGeom>
          <a:ln w="76200">
            <a:solidFill>
              <a:srgbClr val="003366"/>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A8BAE21-D56B-73DB-274F-3FBD741C4443}"/>
              </a:ext>
            </a:extLst>
          </p:cNvPr>
          <p:cNvSpPr txBox="1"/>
          <p:nvPr/>
        </p:nvSpPr>
        <p:spPr>
          <a:xfrm>
            <a:off x="112289" y="2156812"/>
            <a:ext cx="3654091" cy="1569660"/>
          </a:xfrm>
          <a:prstGeom prst="rect">
            <a:avLst/>
          </a:prstGeom>
          <a:noFill/>
        </p:spPr>
        <p:txBody>
          <a:bodyPr wrap="square" rtlCol="0">
            <a:spAutoFit/>
          </a:bodyPr>
          <a:lstStyle/>
          <a:p>
            <a:r>
              <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Provide any background information you specifically want it to use (you can ask Seldon to create this).  It can include links to sources, e.g.,</a:t>
            </a:r>
          </a:p>
          <a:p>
            <a:r>
              <a:rPr lang="fr-FR" sz="1600" u="sng" dirty="0">
                <a:hlinkClick r:id="rId3"/>
              </a:rPr>
              <a:t>https://iseesystems.com/resources/download/misc/The-Fall-of-the-Maya.pdf</a:t>
            </a:r>
            <a:endPar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0" name="Straight Arrow Connector 9">
            <a:extLst>
              <a:ext uri="{FF2B5EF4-FFF2-40B4-BE49-F238E27FC236}">
                <a16:creationId xmlns:a16="http://schemas.microsoft.com/office/drawing/2014/main" id="{60E72267-D344-E6BA-B45E-9DF3143DAFFE}"/>
              </a:ext>
            </a:extLst>
          </p:cNvPr>
          <p:cNvCxnSpPr/>
          <p:nvPr/>
        </p:nvCxnSpPr>
        <p:spPr>
          <a:xfrm>
            <a:off x="7521516" y="4404499"/>
            <a:ext cx="809625" cy="0"/>
          </a:xfrm>
          <a:prstGeom prst="straightConnector1">
            <a:avLst/>
          </a:prstGeom>
          <a:ln w="76200">
            <a:solidFill>
              <a:srgbClr val="003366"/>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C56F45D-F72F-1C6B-816C-4FFEA34E2366}"/>
              </a:ext>
            </a:extLst>
          </p:cNvPr>
          <p:cNvSpPr txBox="1"/>
          <p:nvPr/>
        </p:nvSpPr>
        <p:spPr>
          <a:xfrm>
            <a:off x="8272761" y="3698013"/>
            <a:ext cx="3906170" cy="1815882"/>
          </a:xfrm>
          <a:prstGeom prst="rect">
            <a:avLst/>
          </a:prstGeom>
          <a:noFill/>
        </p:spPr>
        <p:txBody>
          <a:bodyPr wrap="square" rtlCol="0">
            <a:spAutoFit/>
          </a:bodyPr>
          <a:lstStyle/>
          <a:p>
            <a:r>
              <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Enter your prompt here (you can also write a prompt that asks Seldon to create a prompt) and then press Submit.</a:t>
            </a:r>
          </a:p>
          <a:p>
            <a:r>
              <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E.g.,</a:t>
            </a:r>
          </a:p>
          <a:p>
            <a:r>
              <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Using the background information only, list the key stocks that led to the 1929 crash.</a:t>
            </a:r>
          </a:p>
        </p:txBody>
      </p:sp>
      <p:cxnSp>
        <p:nvCxnSpPr>
          <p:cNvPr id="12" name="Straight Arrow Connector 11">
            <a:extLst>
              <a:ext uri="{FF2B5EF4-FFF2-40B4-BE49-F238E27FC236}">
                <a16:creationId xmlns:a16="http://schemas.microsoft.com/office/drawing/2014/main" id="{F16143D9-6691-10F3-273A-1F1ABE4B9023}"/>
              </a:ext>
            </a:extLst>
          </p:cNvPr>
          <p:cNvCxnSpPr>
            <a:cxnSpLocks/>
          </p:cNvCxnSpPr>
          <p:nvPr/>
        </p:nvCxnSpPr>
        <p:spPr>
          <a:xfrm flipH="1">
            <a:off x="3707508" y="5631098"/>
            <a:ext cx="809625" cy="0"/>
          </a:xfrm>
          <a:prstGeom prst="straightConnector1">
            <a:avLst/>
          </a:prstGeom>
          <a:ln w="76200">
            <a:solidFill>
              <a:srgbClr val="003366"/>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46EA596-F161-6A03-D83A-C75F4F276DC9}"/>
              </a:ext>
            </a:extLst>
          </p:cNvPr>
          <p:cNvSpPr txBox="1"/>
          <p:nvPr/>
        </p:nvSpPr>
        <p:spPr>
          <a:xfrm>
            <a:off x="112289" y="3926361"/>
            <a:ext cx="3920841" cy="2308324"/>
          </a:xfrm>
          <a:prstGeom prst="rect">
            <a:avLst/>
          </a:prstGeom>
          <a:noFill/>
        </p:spPr>
        <p:txBody>
          <a:bodyPr wrap="square" rtlCol="0">
            <a:spAutoFit/>
          </a:bodyPr>
          <a:lstStyle/>
          <a:p>
            <a:r>
              <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After a delay, the AI’s answer will appear here (at the bottom).  Check that the answer makes sense and modify your prompt or include extra background information if it doesn’t.</a:t>
            </a:r>
          </a:p>
          <a:p>
            <a:endPar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1600" dirty="0">
                <a:solidFill>
                  <a:srgbClr val="003366"/>
                </a:solidFill>
                <a:latin typeface="Open Sans Light" panose="020B0306030504020204" pitchFamily="34" charset="0"/>
                <a:ea typeface="Open Sans Light" panose="020B0306030504020204" pitchFamily="34" charset="0"/>
                <a:cs typeface="Open Sans Light" panose="020B0306030504020204" pitchFamily="34" charset="0"/>
              </a:rPr>
              <a:t>You can copy from this window.  Note that all of your prompts and the AI responses will be saved with your model.</a:t>
            </a:r>
          </a:p>
        </p:txBody>
      </p:sp>
    </p:spTree>
    <p:extLst>
      <p:ext uri="{BB962C8B-B14F-4D97-AF65-F5344CB8AC3E}">
        <p14:creationId xmlns:p14="http://schemas.microsoft.com/office/powerpoint/2010/main" val="735212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982235-DD3A-D597-C879-58B882524F6A}"/>
              </a:ext>
            </a:extLst>
          </p:cNvPr>
          <p:cNvSpPr>
            <a:spLocks noGrp="1"/>
          </p:cNvSpPr>
          <p:nvPr>
            <p:ph idx="1"/>
          </p:nvPr>
        </p:nvSpPr>
        <p:spPr/>
        <p:txBody>
          <a:bodyPr>
            <a:normAutofit lnSpcReduction="10000"/>
          </a:bodyPr>
          <a:lstStyle/>
          <a:p>
            <a:pPr marL="514350" indent="-514350">
              <a:buFont typeface="+mj-lt"/>
              <a:buAutoNum type="arabicPeriod"/>
            </a:pPr>
            <a:r>
              <a:rPr lang="en-US" dirty="0"/>
              <a:t>Draw the Reference Mode</a:t>
            </a:r>
          </a:p>
          <a:p>
            <a:pPr marL="514350" indent="-514350">
              <a:buFont typeface="+mj-lt"/>
              <a:buAutoNum type="arabicPeriod"/>
            </a:pPr>
            <a:r>
              <a:rPr lang="en-US" dirty="0"/>
              <a:t>Develop the Dynamic Hypothesis</a:t>
            </a:r>
          </a:p>
          <a:p>
            <a:pPr marL="514350" indent="-514350">
              <a:buFont typeface="+mj-lt"/>
              <a:buAutoNum type="arabicPeriod"/>
            </a:pPr>
            <a:r>
              <a:rPr lang="en-US" dirty="0"/>
              <a:t>Build the stock and flow model</a:t>
            </a:r>
          </a:p>
          <a:p>
            <a:pPr marL="514350" indent="-514350">
              <a:buFont typeface="+mj-lt"/>
              <a:buAutoNum type="arabicPeriod"/>
            </a:pPr>
            <a:r>
              <a:rPr lang="en-US" dirty="0"/>
              <a:t>Verify model, especially against the reference mode</a:t>
            </a:r>
          </a:p>
          <a:p>
            <a:pPr marL="514350" indent="-514350">
              <a:buFont typeface="+mj-lt"/>
              <a:buAutoNum type="arabicPeriod"/>
            </a:pPr>
            <a:r>
              <a:rPr lang="en-US" dirty="0"/>
              <a:t>Analyze model</a:t>
            </a:r>
          </a:p>
          <a:p>
            <a:pPr marL="514350" indent="-514350">
              <a:buFont typeface="+mj-lt"/>
              <a:buAutoNum type="arabicPeriod"/>
            </a:pPr>
            <a:r>
              <a:rPr lang="en-US" dirty="0"/>
              <a:t>Perform policy experiments</a:t>
            </a:r>
          </a:p>
          <a:p>
            <a:pPr marL="0" indent="0">
              <a:buNone/>
            </a:pPr>
            <a:endParaRPr lang="en-US" dirty="0"/>
          </a:p>
          <a:p>
            <a:pPr marL="0" indent="0">
              <a:buNone/>
            </a:pPr>
            <a:r>
              <a:rPr lang="en-US" dirty="0">
                <a:sym typeface="Wingdings" panose="05000000000000000000" pitchFamily="2" charset="2"/>
              </a:rPr>
              <a:t>For every step:</a:t>
            </a:r>
          </a:p>
          <a:p>
            <a:r>
              <a:rPr lang="en-US" dirty="0">
                <a:sym typeface="Wingdings" panose="05000000000000000000" pitchFamily="2" charset="2"/>
              </a:rPr>
              <a:t>Have student do it first</a:t>
            </a:r>
          </a:p>
          <a:p>
            <a:r>
              <a:rPr lang="en-US" dirty="0">
                <a:sym typeface="Wingdings" panose="05000000000000000000" pitchFamily="2" charset="2"/>
              </a:rPr>
              <a:t>Have student ask AI to do it and then have student critique AI</a:t>
            </a:r>
          </a:p>
          <a:p>
            <a:endParaRPr lang="en-US" dirty="0"/>
          </a:p>
        </p:txBody>
      </p:sp>
      <p:sp>
        <p:nvSpPr>
          <p:cNvPr id="3" name="Title 2">
            <a:extLst>
              <a:ext uri="{FF2B5EF4-FFF2-40B4-BE49-F238E27FC236}">
                <a16:creationId xmlns:a16="http://schemas.microsoft.com/office/drawing/2014/main" id="{A48F6376-2E3A-18CE-EA2F-2A3051CFE780}"/>
              </a:ext>
            </a:extLst>
          </p:cNvPr>
          <p:cNvSpPr>
            <a:spLocks noGrp="1"/>
          </p:cNvSpPr>
          <p:nvPr>
            <p:ph type="title"/>
          </p:nvPr>
        </p:nvSpPr>
        <p:spPr/>
        <p:txBody>
          <a:bodyPr/>
          <a:lstStyle/>
          <a:p>
            <a:r>
              <a:rPr lang="en-US" dirty="0"/>
              <a:t>Role of AI in modeling process</a:t>
            </a:r>
          </a:p>
        </p:txBody>
      </p:sp>
    </p:spTree>
    <p:extLst>
      <p:ext uri="{BB962C8B-B14F-4D97-AF65-F5344CB8AC3E}">
        <p14:creationId xmlns:p14="http://schemas.microsoft.com/office/powerpoint/2010/main" val="801116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5A6690-A576-A5A8-0E01-CA0028B428BC}"/>
              </a:ext>
            </a:extLst>
          </p:cNvPr>
          <p:cNvSpPr>
            <a:spLocks noGrp="1"/>
          </p:cNvSpPr>
          <p:nvPr>
            <p:ph idx="1"/>
          </p:nvPr>
        </p:nvSpPr>
        <p:spPr/>
        <p:txBody>
          <a:bodyPr/>
          <a:lstStyle/>
          <a:p>
            <a:pPr marL="0" indent="0">
              <a:buNone/>
            </a:pPr>
            <a:r>
              <a:rPr lang="en-US" dirty="0"/>
              <a:t>Build a model of the collapse of the Mayan civilization using the information in this article:</a:t>
            </a:r>
            <a:br>
              <a:rPr lang="en-US" dirty="0"/>
            </a:br>
            <a:r>
              <a:rPr lang="en-US" sz="2000" dirty="0">
                <a:hlinkClick r:id="rId2"/>
              </a:rPr>
              <a:t>https://iseesystems.com/resources/download/misc/The-Fall-of-the-Maya.pdf</a:t>
            </a:r>
            <a:endParaRPr lang="en-US" sz="2000" dirty="0"/>
          </a:p>
          <a:p>
            <a:pPr marL="0" indent="0">
              <a:buNone/>
            </a:pPr>
            <a:endParaRPr lang="en-US" dirty="0"/>
          </a:p>
          <a:p>
            <a:pPr marL="0" indent="0">
              <a:buNone/>
            </a:pPr>
            <a:r>
              <a:rPr lang="en-US" dirty="0"/>
              <a:t>Can you find any policies to prevent the collapse?</a:t>
            </a:r>
          </a:p>
          <a:p>
            <a:pPr marL="0" indent="0">
              <a:buNone/>
            </a:pPr>
            <a:endParaRPr lang="en-US" dirty="0"/>
          </a:p>
          <a:p>
            <a:pPr marL="0" indent="0">
              <a:buNone/>
            </a:pPr>
            <a:r>
              <a:rPr lang="en-US" dirty="0"/>
              <a:t>Make sure to follow all of the steps in the modeling process.</a:t>
            </a:r>
          </a:p>
          <a:p>
            <a:pPr marL="0" indent="0">
              <a:buNone/>
            </a:pPr>
            <a:endParaRPr lang="en-US" dirty="0"/>
          </a:p>
        </p:txBody>
      </p:sp>
      <p:sp>
        <p:nvSpPr>
          <p:cNvPr id="3" name="Title 2">
            <a:extLst>
              <a:ext uri="{FF2B5EF4-FFF2-40B4-BE49-F238E27FC236}">
                <a16:creationId xmlns:a16="http://schemas.microsoft.com/office/drawing/2014/main" id="{7EAFD8D2-8748-2D53-4BE9-FAC76E1CF93B}"/>
              </a:ext>
            </a:extLst>
          </p:cNvPr>
          <p:cNvSpPr>
            <a:spLocks noGrp="1"/>
          </p:cNvSpPr>
          <p:nvPr>
            <p:ph type="title"/>
          </p:nvPr>
        </p:nvSpPr>
        <p:spPr/>
        <p:txBody>
          <a:bodyPr/>
          <a:lstStyle/>
          <a:p>
            <a:r>
              <a:rPr lang="en-US" dirty="0"/>
              <a:t>The problem</a:t>
            </a:r>
          </a:p>
        </p:txBody>
      </p:sp>
    </p:spTree>
    <p:extLst>
      <p:ext uri="{BB962C8B-B14F-4D97-AF65-F5344CB8AC3E}">
        <p14:creationId xmlns:p14="http://schemas.microsoft.com/office/powerpoint/2010/main" val="336856855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B7495F4-353B-4B6E-93B2-5BCB27F053EC}" vid="{22FB835A-D295-4B8B-A81C-FB265B4FFE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3561</TotalTime>
  <Words>3135</Words>
  <Application>Microsoft Office PowerPoint</Application>
  <PresentationFormat>Widescreen</PresentationFormat>
  <Paragraphs>246</Paragraphs>
  <Slides>38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Open Sans Light</vt:lpstr>
      <vt:lpstr>Wingdings</vt:lpstr>
      <vt:lpstr>1_Office Theme</vt:lpstr>
      <vt:lpstr>Teaching Dynamic Modeling with AI and Athena</vt:lpstr>
      <vt:lpstr>Overview</vt:lpstr>
      <vt:lpstr>Introduction</vt:lpstr>
      <vt:lpstr>Desired student skills</vt:lpstr>
      <vt:lpstr>AI as a cognitive partner</vt:lpstr>
      <vt:lpstr>AI Assistant functionality</vt:lpstr>
      <vt:lpstr>AI Assistant panel</vt:lpstr>
      <vt:lpstr>Role of AI in modeling process</vt:lpstr>
      <vt:lpstr>The problem</vt:lpstr>
      <vt:lpstr>Sample student exercise for problem definition</vt:lpstr>
      <vt:lpstr>1. Draw the Reference Mode</vt:lpstr>
      <vt:lpstr>AI selection of key stocks</vt:lpstr>
      <vt:lpstr>1. Draw the Reference Mode part 2</vt:lpstr>
      <vt:lpstr>AI description of the Reference Mode</vt:lpstr>
      <vt:lpstr>Drawing the Reference Mode</vt:lpstr>
      <vt:lpstr>Refinement</vt:lpstr>
      <vt:lpstr>Last refinement</vt:lpstr>
      <vt:lpstr>Sample student exercise for the Dynamic Hypothesis</vt:lpstr>
      <vt:lpstr>2. Develop the Dynamic Hypothesis</vt:lpstr>
      <vt:lpstr>Dynamic Hypothesis draft</vt:lpstr>
      <vt:lpstr>Dynamic Hypothesis</vt:lpstr>
      <vt:lpstr>Athena: Guide to the standard method</vt:lpstr>
      <vt:lpstr>Athena: Reference Mode and Dynamic Hypothesis</vt:lpstr>
      <vt:lpstr>Sample student exercise to build the model</vt:lpstr>
      <vt:lpstr>3. Build the stock and flow model</vt:lpstr>
      <vt:lpstr>Seldon-generated prompts</vt:lpstr>
      <vt:lpstr>Step 1: Population and Resource Baselines</vt:lpstr>
      <vt:lpstr>Graphical function problem</vt:lpstr>
      <vt:lpstr>Things to check after AI builds a model</vt:lpstr>
      <vt:lpstr>Step 2: Deforestation and Agricultural Expansion</vt:lpstr>
      <vt:lpstr>Ask AI to prevent Forest Cover from going negative</vt:lpstr>
      <vt:lpstr>Behavior</vt:lpstr>
      <vt:lpstr>Step 3: Hydrological Limits and Reservoirs</vt:lpstr>
      <vt:lpstr>Behavior (after fixing non-negativity and capacity)</vt:lpstr>
      <vt:lpstr>Next</vt:lpstr>
      <vt:lpstr>Now introduce Athena to build the model</vt:lpstr>
      <vt:lpstr>Conclusions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Veterans Suicide Prevention</dc:title>
  <dc:creator>Karim Chichakly</dc:creator>
  <cp:lastModifiedBy>Karim Chichakly</cp:lastModifiedBy>
  <cp:revision>451</cp:revision>
  <dcterms:created xsi:type="dcterms:W3CDTF">2023-07-21T17:12:34Z</dcterms:created>
  <dcterms:modified xsi:type="dcterms:W3CDTF">2026-07-15T17:15:52Z</dcterms:modified>
</cp:coreProperties>
</file>